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1" r:id="rId7"/>
    <p:sldId id="262" r:id="rId8"/>
    <p:sldId id="263" r:id="rId9"/>
    <p:sldId id="264" r:id="rId10"/>
    <p:sldId id="266" r:id="rId11"/>
    <p:sldId id="267" r:id="rId12"/>
    <p:sldId id="268" r:id="rId13"/>
    <p:sldId id="269" r:id="rId14"/>
    <p:sldId id="308" r:id="rId15"/>
    <p:sldId id="307" r:id="rId16"/>
    <p:sldId id="310" r:id="rId17"/>
    <p:sldId id="30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4" r:id="rId32"/>
    <p:sldId id="286" r:id="rId33"/>
    <p:sldId id="283" r:id="rId34"/>
    <p:sldId id="285" r:id="rId35"/>
    <p:sldId id="287" r:id="rId36"/>
    <p:sldId id="288" r:id="rId37"/>
    <p:sldId id="299" r:id="rId38"/>
    <p:sldId id="303" r:id="rId39"/>
    <p:sldId id="300" r:id="rId40"/>
    <p:sldId id="301" r:id="rId41"/>
    <p:sldId id="302" r:id="rId42"/>
    <p:sldId id="289" r:id="rId43"/>
    <p:sldId id="304" r:id="rId44"/>
    <p:sldId id="290" r:id="rId45"/>
    <p:sldId id="297" r:id="rId46"/>
    <p:sldId id="298" r:id="rId47"/>
    <p:sldId id="311" r:id="rId4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99FF"/>
    <a:srgbClr val="CCFF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4" autoAdjust="0"/>
    <p:restoredTop sz="94660"/>
  </p:normalViewPr>
  <p:slideViewPr>
    <p:cSldViewPr>
      <p:cViewPr varScale="1">
        <p:scale>
          <a:sx n="85" d="100"/>
          <a:sy n="85" d="100"/>
        </p:scale>
        <p:origin x="4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08B6488-754A-4597-9489-AB3432C4C68D}" type="datetimeFigureOut">
              <a:rPr lang="it-IT"/>
              <a:pPr>
                <a:defRPr/>
              </a:pPr>
              <a:t>22/06/2016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0C20013-57A4-4AED-AFFB-2571943DFB2B}"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190B01C4-AE73-4AED-9C17-CE2550A2880C}" type="datetimeFigureOut">
              <a:rPr lang="it-IT"/>
              <a:pPr>
                <a:defRPr/>
              </a:pPr>
              <a:t>22/06/2016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DD3BEE4-C24A-461B-B429-39A56245A41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A16443F-BB25-4FBA-B702-10BC136D1828}" type="datetimeFigureOut">
              <a:rPr lang="it-IT"/>
              <a:pPr>
                <a:defRPr/>
              </a:pPr>
              <a:t>22/06/2016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B055794-BFBB-4E71-9236-DAD926B335FC}"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08B6488-754A-4597-9489-AB3432C4C68D}" type="datetimeFigureOut">
              <a:rPr lang="it-IT">
                <a:solidFill>
                  <a:prstClr val="black">
                    <a:tint val="75000"/>
                  </a:prstClr>
                </a:solidFill>
              </a:rPr>
              <a:pPr>
                <a:defRPr/>
              </a:pPr>
              <a:t>22/06/2016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0C20013-57A4-4AED-AFFB-2571943DFB2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74021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6BFF813-76CD-492B-815B-2BA5F980FBC8}" type="datetimeFigureOut">
              <a:rPr lang="it-IT">
                <a:solidFill>
                  <a:prstClr val="black">
                    <a:tint val="75000"/>
                  </a:prstClr>
                </a:solidFill>
              </a:rPr>
              <a:pPr>
                <a:defRPr/>
              </a:pPr>
              <a:t>22/06/2016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EF3C929-5544-4F58-ADB5-4589DEF9DB2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2843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8942048-C6CB-4BA5-BB2E-3A333C6EB99F}" type="datetimeFigureOut">
              <a:rPr lang="it-IT">
                <a:solidFill>
                  <a:prstClr val="black">
                    <a:tint val="75000"/>
                  </a:prstClr>
                </a:solidFill>
              </a:rPr>
              <a:pPr>
                <a:defRPr/>
              </a:pPr>
              <a:t>22/06/2016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AA333DD-2380-426D-88DA-0D1BA085F31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66996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9B85E421-B358-4FBC-A46A-FFBD1F6BD2F7}" type="datetimeFigureOut">
              <a:rPr lang="it-IT">
                <a:solidFill>
                  <a:prstClr val="black">
                    <a:tint val="75000"/>
                  </a:prstClr>
                </a:solidFill>
              </a:rPr>
              <a:pPr>
                <a:defRPr/>
              </a:pPr>
              <a:t>22/06/2016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D7F4D6D-95B0-4C23-AD19-8B555A487AF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9883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BF36A9D-E030-46E2-9E56-9787DBAC03F0}" type="datetimeFigureOut">
              <a:rPr lang="it-IT">
                <a:solidFill>
                  <a:prstClr val="black">
                    <a:tint val="75000"/>
                  </a:prstClr>
                </a:solidFill>
              </a:rPr>
              <a:pPr>
                <a:defRPr/>
              </a:pPr>
              <a:t>22/06/2016</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42E3D00D-3B30-4C01-8241-0DA0FAF68AA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72725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8356BF81-87C4-498B-8501-1A4C5DA68798}" type="datetimeFigureOut">
              <a:rPr lang="it-IT">
                <a:solidFill>
                  <a:prstClr val="black">
                    <a:tint val="75000"/>
                  </a:prstClr>
                </a:solidFill>
              </a:rPr>
              <a:pPr>
                <a:defRPr/>
              </a:pPr>
              <a:t>22/06/2016</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DA1B74AA-6B40-4FCF-858F-CCD1A24DA1C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27257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E888E6F-44F7-49EA-8E5C-24C7CE094458}" type="datetimeFigureOut">
              <a:rPr lang="it-IT">
                <a:solidFill>
                  <a:prstClr val="black">
                    <a:tint val="75000"/>
                  </a:prstClr>
                </a:solidFill>
              </a:rPr>
              <a:pPr>
                <a:defRPr/>
              </a:pPr>
              <a:t>22/06/2016</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5F64E549-DF78-487A-9FB1-ABC762305DA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935284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161EA21-4ECD-40C2-AC09-FF89464E54F4}" type="datetimeFigureOut">
              <a:rPr lang="it-IT">
                <a:solidFill>
                  <a:prstClr val="black">
                    <a:tint val="75000"/>
                  </a:prstClr>
                </a:solidFill>
              </a:rPr>
              <a:pPr>
                <a:defRPr/>
              </a:pPr>
              <a:t>22/06/2016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64890FC-5B77-46EF-B9BC-C05CBC53AFE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1779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6BFF813-76CD-492B-815B-2BA5F980FBC8}" type="datetimeFigureOut">
              <a:rPr lang="it-IT"/>
              <a:pPr>
                <a:defRPr/>
              </a:pPr>
              <a:t>22/06/2016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EF3C929-5544-4F58-ADB5-4589DEF9DB25}"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CE26A2A-B2F1-4DDE-812D-A1920A28535A}" type="datetimeFigureOut">
              <a:rPr lang="it-IT">
                <a:solidFill>
                  <a:prstClr val="black">
                    <a:tint val="75000"/>
                  </a:prstClr>
                </a:solidFill>
              </a:rPr>
              <a:pPr>
                <a:defRPr/>
              </a:pPr>
              <a:t>22/06/2016</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A8C5FDE-230D-4C89-B496-EB2774087E2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63479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190B01C4-AE73-4AED-9C17-CE2550A2880C}" type="datetimeFigureOut">
              <a:rPr lang="it-IT">
                <a:solidFill>
                  <a:prstClr val="black">
                    <a:tint val="75000"/>
                  </a:prstClr>
                </a:solidFill>
              </a:rPr>
              <a:pPr>
                <a:defRPr/>
              </a:pPr>
              <a:t>22/06/2016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DD3BEE4-C24A-461B-B429-39A56245A41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79637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A16443F-BB25-4FBA-B702-10BC136D1828}" type="datetimeFigureOut">
              <a:rPr lang="it-IT">
                <a:solidFill>
                  <a:prstClr val="black">
                    <a:tint val="75000"/>
                  </a:prstClr>
                </a:solidFill>
              </a:rPr>
              <a:pPr>
                <a:defRPr/>
              </a:pPr>
              <a:t>22/06/2016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BB055794-BFBB-4E71-9236-DAD926B335F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2962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8942048-C6CB-4BA5-BB2E-3A333C6EB99F}" type="datetimeFigureOut">
              <a:rPr lang="it-IT"/>
              <a:pPr>
                <a:defRPr/>
              </a:pPr>
              <a:t>22/06/2016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AA333DD-2380-426D-88DA-0D1BA085F31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9B85E421-B358-4FBC-A46A-FFBD1F6BD2F7}" type="datetimeFigureOut">
              <a:rPr lang="it-IT"/>
              <a:pPr>
                <a:defRPr/>
              </a:pPr>
              <a:t>22/06/2016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7F4D6D-95B0-4C23-AD19-8B555A487AF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0BF36A9D-E030-46E2-9E56-9787DBAC03F0}" type="datetimeFigureOut">
              <a:rPr lang="it-IT"/>
              <a:pPr>
                <a:defRPr/>
              </a:pPr>
              <a:t>22/06/2016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2E3D00D-3B30-4C01-8241-0DA0FAF68AA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8356BF81-87C4-498B-8501-1A4C5DA68798}" type="datetimeFigureOut">
              <a:rPr lang="it-IT"/>
              <a:pPr>
                <a:defRPr/>
              </a:pPr>
              <a:t>22/06/2016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A1B74AA-6B40-4FCF-858F-CCD1A24DA1C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E888E6F-44F7-49EA-8E5C-24C7CE094458}" type="datetimeFigureOut">
              <a:rPr lang="it-IT"/>
              <a:pPr>
                <a:defRPr/>
              </a:pPr>
              <a:t>22/06/2016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F64E549-DF78-487A-9FB1-ABC762305DA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161EA21-4ECD-40C2-AC09-FF89464E54F4}" type="datetimeFigureOut">
              <a:rPr lang="it-IT"/>
              <a:pPr>
                <a:defRPr/>
              </a:pPr>
              <a:t>22/06/2016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64890FC-5B77-46EF-B9BC-C05CBC53AFE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CE26A2A-B2F1-4DDE-812D-A1920A28535A}" type="datetimeFigureOut">
              <a:rPr lang="it-IT"/>
              <a:pPr>
                <a:defRPr/>
              </a:pPr>
              <a:t>22/06/2016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A8C5FDE-230D-4C89-B496-EB2774087E2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8CF1AE9-3523-4C30-8423-0EF34EBE9E62}" type="datetimeFigureOut">
              <a:rPr lang="it-IT"/>
              <a:pPr>
                <a:defRPr/>
              </a:pPr>
              <a:t>22/06/2016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1402176-A662-44AD-A95E-5328FC6FCDF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8CF1AE9-3523-4C30-8423-0EF34EBE9E62}" type="datetimeFigureOut">
              <a:rPr lang="it-IT">
                <a:solidFill>
                  <a:prstClr val="black">
                    <a:tint val="75000"/>
                  </a:prstClr>
                </a:solidFill>
              </a:rPr>
              <a:pPr>
                <a:defRPr/>
              </a:pPr>
              <a:t>22/06/2016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1402176-A662-44AD-A95E-5328FC6FCDF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90268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uibm.gov.it/uibm/dati/Avanzata.aspx?load=info_list_uno&amp;id=2315923&amp;table=Invention&am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ibm.gov.it/uibm/dati/Titolare.aspx?load=info&amp;id=2353190&amp;table=Invention&amp;"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ibm.gov.it/uibm/dati/Avanzata.aspx?load=info_list_uno&amp;id=2314998&amp;table=Invention&amp;"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ibm.gov.it/uibm/dati/Avanzata.aspx?load=info_list_uno&amp;id=2315008&amp;table=Invention&amp;"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uibm.gov.it/uibm/dati/Avanzata.aspx?load=info_list_uno&amp;id=2315012&amp;table=Invention&amp;"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ibm.gov.it/uibm/dati/Avanzata.aspx?load=info_list_uno&amp;id=2314999&amp;table=Invention&am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uibm.gov.it/uibm/dati/Avanzata.aspx?load=info_list_uno&amp;id=2315013&amp;table=Invention&amp;"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ibm.gov.it/uibm/dati/Titolare.aspx?load=info_list_uno&amp;id=2130019&amp;table=UtilityModel&amp;"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1.xml.rels><?xml version="1.0" encoding="UTF-8" standalone="yes"?>
<Relationships xmlns="http://schemas.openxmlformats.org/package/2006/relationships"><Relationship Id="rId3" Type="http://schemas.openxmlformats.org/officeDocument/2006/relationships/hyperlink" Target="http://www.uibm.gov.it/uibm/dati/Titolare.aspx?load=info_list_uno&amp;id=2145274&amp;table=UtilityModel&amp;" TargetMode="Externa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uibm.gov.it/uibm/dati/Avanzata.aspx?load=info_list_uno&amp;id=2315924&amp;table=Invention&amp;"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ibm.gov.it/uibm/dati/Titolare.aspx?load=info&amp;id=2353190&amp;table=Invention&amp;"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9275"/>
            <a:ext cx="7772400" cy="1583581"/>
          </a:xfrm>
        </p:spPr>
        <p:txBody>
          <a:bodyPr rtlCol="0">
            <a:normAutofit fontScale="90000"/>
          </a:bodyPr>
          <a:lstStyle/>
          <a:p>
            <a:pPr fontAlgn="auto">
              <a:spcAft>
                <a:spcPts val="0"/>
              </a:spcAft>
              <a:defRPr/>
            </a:pPr>
            <a:r>
              <a:rPr lang="it-IT" sz="8900" b="1" dirty="0"/>
              <a:t>MBGC</a:t>
            </a:r>
            <a:br>
              <a:rPr lang="it-IT" b="1" dirty="0"/>
            </a:br>
            <a:endParaRPr lang="it-IT" sz="4000" b="1" dirty="0"/>
          </a:p>
        </p:txBody>
      </p:sp>
      <p:sp>
        <p:nvSpPr>
          <p:cNvPr id="3" name="Sottotitolo 2"/>
          <p:cNvSpPr>
            <a:spLocks noGrp="1"/>
          </p:cNvSpPr>
          <p:nvPr>
            <p:ph type="subTitle" idx="1"/>
          </p:nvPr>
        </p:nvSpPr>
        <p:spPr>
          <a:xfrm>
            <a:off x="1331913" y="3838575"/>
            <a:ext cx="6400800" cy="1752600"/>
          </a:xfrm>
        </p:spPr>
        <p:txBody>
          <a:bodyPr rtlCol="0">
            <a:normAutofit fontScale="70000" lnSpcReduction="20000"/>
          </a:bodyPr>
          <a:lstStyle/>
          <a:p>
            <a:pPr fontAlgn="auto">
              <a:spcAft>
                <a:spcPts val="0"/>
              </a:spcAft>
              <a:buFont typeface="Arial" panose="020B0604020202020204" pitchFamily="34" charset="0"/>
              <a:buNone/>
              <a:defRPr/>
            </a:pPr>
            <a:br>
              <a:rPr lang="it-IT" dirty="0">
                <a:solidFill>
                  <a:schemeClr val="tx2"/>
                </a:solidFill>
              </a:rPr>
            </a:br>
            <a:r>
              <a:rPr lang="en-GB" sz="4000" u="sng" dirty="0">
                <a:solidFill>
                  <a:schemeClr val="tx2"/>
                </a:solidFill>
                <a:hlinkClick r:id="rId2"/>
              </a:rPr>
              <a:t>MBGC™</a:t>
            </a:r>
            <a:r>
              <a:rPr lang="en-GB" sz="4000" dirty="0">
                <a:solidFill>
                  <a:schemeClr val="tx2"/>
                </a:solidFill>
              </a:rPr>
              <a:t> - Mini Bio Gas Continuous </a:t>
            </a:r>
          </a:p>
          <a:p>
            <a:pPr fontAlgn="auto">
              <a:spcAft>
                <a:spcPts val="0"/>
              </a:spcAft>
              <a:buFont typeface="Arial" panose="020B0604020202020204" pitchFamily="34" charset="0"/>
              <a:buNone/>
              <a:defRPr/>
            </a:pPr>
            <a:r>
              <a:rPr lang="en-GB" sz="4000" dirty="0">
                <a:solidFill>
                  <a:schemeClr val="tx2"/>
                </a:solidFill>
              </a:rPr>
              <a:t>(biogas and </a:t>
            </a:r>
            <a:r>
              <a:rPr lang="en-GB" sz="4000" dirty="0" err="1">
                <a:solidFill>
                  <a:schemeClr val="tx2"/>
                </a:solidFill>
              </a:rPr>
              <a:t>biomethane</a:t>
            </a:r>
            <a:r>
              <a:rPr lang="en-GB" sz="4000" dirty="0">
                <a:solidFill>
                  <a:schemeClr val="tx2"/>
                </a:solidFill>
              </a:rPr>
              <a:t> from sewage/wet urban and organic in general).</a:t>
            </a:r>
            <a:br>
              <a:rPr lang="en-GB" dirty="0"/>
            </a:br>
            <a:endParaRPr lang="it-IT" dirty="0"/>
          </a:p>
        </p:txBody>
      </p:sp>
      <p:sp>
        <p:nvSpPr>
          <p:cNvPr id="4" name="Rettangolo 3"/>
          <p:cNvSpPr/>
          <p:nvPr/>
        </p:nvSpPr>
        <p:spPr>
          <a:xfrm>
            <a:off x="611188" y="2636838"/>
            <a:ext cx="8137525" cy="1201737"/>
          </a:xfrm>
          <a:prstGeom prst="rect">
            <a:avLst/>
          </a:prstGeom>
          <a:blipFill>
            <a:blip r:embed="rId3"/>
            <a:tile tx="0" ty="0" sx="100000" sy="100000" flip="none" algn="tl"/>
          </a:blip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r>
              <a:rPr lang="it-IT" sz="2800">
                <a:solidFill>
                  <a:srgbClr val="FF0000"/>
                </a:solidFill>
                <a:cs typeface="Arial" charset="0"/>
              </a:rPr>
              <a:t>Sistema di trattamento reflui, umani ed animali, </a:t>
            </a:r>
          </a:p>
          <a:p>
            <a:pPr algn="ctr"/>
            <a:r>
              <a:rPr lang="it-IT" sz="2800">
                <a:solidFill>
                  <a:srgbClr val="FF0000"/>
                </a:solidFill>
                <a:cs typeface="Arial" charset="0"/>
              </a:rPr>
              <a:t>e scarti organici vegetali ed animali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2530" name="Titolo 1"/>
          <p:cNvSpPr>
            <a:spLocks noGrp="1"/>
          </p:cNvSpPr>
          <p:nvPr>
            <p:ph type="title"/>
          </p:nvPr>
        </p:nvSpPr>
        <p:spPr>
          <a:xfrm>
            <a:off x="457200" y="274638"/>
            <a:ext cx="8229600" cy="6034087"/>
          </a:xfrm>
        </p:spPr>
        <p:txBody>
          <a:bodyPr/>
          <a:lstStyle/>
          <a:p>
            <a:pPr algn="just"/>
            <a:r>
              <a:rPr lang="it-IT" sz="1800"/>
              <a:t>SDGC è un sistema per la dissalazione solare geoassistita e continua di acque marine o salmastre, che ricorre ad energia da fonti rinnovabili, sostenendo dinamiche continue (ovvero sostiene il processo mediante ricircolo appropriato dei volumi energetici, che vengono dissipati in misura esigua) e consentendo rilevanti efficienze energetiche complessive. Il sistema innesca, all’interno di un contenitore adiabatico, processi di evaporazione e condensazione, in ambiente chiuso e saturo, a basse temperature (indicativamente tra 5°C ed 80°C), recuperando calore latente di condensazione e riutilizzandolo per l’evaporazione. Il sistema, detto SDGC pone  elevata attenzione ai volumi energetici termici in gioco (in particolare quello latente di condensazione, solitamente disperso nell’ambiente circostante), recuperandolo dagli effluenti e restituendolo al liquido in immissione, sfruttando dinamiche gravimetriche e vasi comunicanti. Il sistema SDGC necessita dei soli volumi energetici di solubilizzazione ed esigui apporti ulteriori per riciclare quelli di evaporazione e condensazione attentamente confinati nel contenitore adiabatico. Il sistema, per dissalare acque marine o salmastre, è essenzialmente costituito da un modulo centrale in lamiere, detto pacco lamellare, funzionale alla condensazione e raccolta dell’acqua priva di sali, al centro di un dispositivo di riscaldamento dell’acqua, costituito all’interno di un recipiente ermeticamente chiuso ed adiabatico di forma parallelepipeda o prismatica o di un solido di rotazione,  alimentato da fonti rinnovabili o da altre fonti di energia. Il sistema innesca le dinamiche presenti al centro di un cumulonembo e complessivamente emula i moti convettivi (liquidi e gassosi) negli spazi aperti tra atmosfere e acque oceaniche equatoriali.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150"/>
            <a:ext cx="8229600" cy="5832475"/>
          </a:xfrm>
        </p:spPr>
        <p:txBody>
          <a:bodyPr rtlCol="0">
            <a:normAutofit fontScale="90000"/>
          </a:bodyPr>
          <a:lstStyle/>
          <a:p>
            <a:pPr fontAlgn="auto">
              <a:spcAft>
                <a:spcPts val="0"/>
              </a:spcAft>
              <a:defRPr/>
            </a:pPr>
            <a:r>
              <a:rPr lang="it-IT" sz="4000" dirty="0">
                <a:solidFill>
                  <a:schemeClr val="tx2"/>
                </a:solidFill>
              </a:rPr>
              <a:t>Il sistema ha impiego direttamente su acque marine e salmastre, e come bonifica di acque nere</a:t>
            </a:r>
            <a:br>
              <a:rPr lang="it-IT" sz="4000" dirty="0">
                <a:solidFill>
                  <a:schemeClr val="tx2"/>
                </a:solidFill>
              </a:rPr>
            </a:br>
            <a:br>
              <a:rPr lang="it-IT" sz="4000" dirty="0"/>
            </a:br>
            <a:r>
              <a:rPr lang="it-IT" sz="4000" dirty="0">
                <a:solidFill>
                  <a:schemeClr val="tx2"/>
                </a:solidFill>
              </a:rPr>
              <a:t>SDGC utilizza un sistema in contenitore adiabatico </a:t>
            </a:r>
            <a:r>
              <a:rPr lang="it-IT" sz="3100" dirty="0">
                <a:solidFill>
                  <a:schemeClr val="tx2"/>
                </a:solidFill>
              </a:rPr>
              <a:t>(formazione di temporali equatoriali)</a:t>
            </a:r>
            <a:br>
              <a:rPr lang="it-IT" sz="4000" dirty="0">
                <a:solidFill>
                  <a:schemeClr val="tx2"/>
                </a:solidFill>
              </a:rPr>
            </a:br>
            <a:br>
              <a:rPr lang="it-IT" sz="4000" dirty="0">
                <a:solidFill>
                  <a:schemeClr val="tx2"/>
                </a:solidFill>
              </a:rPr>
            </a:br>
            <a:r>
              <a:rPr lang="it-IT" sz="4000" dirty="0">
                <a:solidFill>
                  <a:schemeClr val="tx2"/>
                </a:solidFill>
              </a:rPr>
              <a:t>Non necessita di fonti energetiche </a:t>
            </a:r>
            <a:br>
              <a:rPr lang="it-IT" sz="4000" dirty="0">
                <a:solidFill>
                  <a:schemeClr val="tx2"/>
                </a:solidFill>
              </a:rPr>
            </a:br>
            <a:r>
              <a:rPr lang="it-IT" sz="4000" dirty="0">
                <a:solidFill>
                  <a:schemeClr val="tx2"/>
                </a:solidFill>
              </a:rPr>
              <a:t>da fossili, ma si alimenta con un sistema solare geo-assistito </a:t>
            </a:r>
            <a:br>
              <a:rPr lang="it-IT" dirty="0">
                <a:solidFill>
                  <a:schemeClr val="tx2"/>
                </a:solidFill>
              </a:rPr>
            </a:br>
            <a:endParaRPr lang="it-IT"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4578" name="Titolo 1"/>
          <p:cNvSpPr>
            <a:spLocks noGrp="1"/>
          </p:cNvSpPr>
          <p:nvPr>
            <p:ph type="title"/>
          </p:nvPr>
        </p:nvSpPr>
        <p:spPr>
          <a:xfrm>
            <a:off x="468313" y="260350"/>
            <a:ext cx="8229600" cy="922338"/>
          </a:xfrm>
        </p:spPr>
        <p:txBody>
          <a:bodyPr/>
          <a:lstStyle/>
          <a:p>
            <a:r>
              <a:rPr lang="it-IT">
                <a:solidFill>
                  <a:schemeClr val="tx2"/>
                </a:solidFill>
              </a:rPr>
              <a:t>Vantaggi</a:t>
            </a:r>
          </a:p>
        </p:txBody>
      </p:sp>
      <p:sp>
        <p:nvSpPr>
          <p:cNvPr id="24579" name="Segnaposto contenuto 2"/>
          <p:cNvSpPr>
            <a:spLocks noGrp="1"/>
          </p:cNvSpPr>
          <p:nvPr>
            <p:ph idx="1"/>
          </p:nvPr>
        </p:nvSpPr>
        <p:spPr>
          <a:xfrm>
            <a:off x="457200" y="1600200"/>
            <a:ext cx="8229600" cy="4852988"/>
          </a:xfrm>
        </p:spPr>
        <p:txBody>
          <a:bodyPr/>
          <a:lstStyle/>
          <a:p>
            <a:r>
              <a:rPr lang="it-IT"/>
              <a:t>Unità, anche di piccolo cabotaggio, trovano impiego in zone specifiche che necessitano della fornitura di acque distillate pronte all’impiego per ogni tipo di uso</a:t>
            </a:r>
          </a:p>
          <a:p>
            <a:r>
              <a:rPr lang="it-IT"/>
              <a:t>Autonomia di funzionamento: non dipende da alimentazioni esterne</a:t>
            </a:r>
          </a:p>
          <a:p>
            <a:r>
              <a:rPr lang="it-IT"/>
              <a:t>Bassi costi di manutenzione</a:t>
            </a:r>
          </a:p>
          <a:p>
            <a:r>
              <a:rPr lang="it-IT"/>
              <a:t>Costi fortemente ridotti per la produzione di acqua distillata pronta all’uso</a:t>
            </a:r>
          </a:p>
          <a:p>
            <a:endParaRPr lang="it-IT"/>
          </a:p>
          <a:p>
            <a:endParaRPr lang="it-IT"/>
          </a:p>
          <a:p>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9275"/>
            <a:ext cx="7772400" cy="1655763"/>
          </a:xfrm>
        </p:spPr>
        <p:txBody>
          <a:bodyPr rtlCol="0">
            <a:normAutofit fontScale="90000"/>
          </a:bodyPr>
          <a:lstStyle/>
          <a:p>
            <a:pPr fontAlgn="auto">
              <a:spcAft>
                <a:spcPts val="0"/>
              </a:spcAft>
              <a:defRPr/>
            </a:pPr>
            <a:r>
              <a:rPr lang="it-IT" sz="8900" b="1" dirty="0"/>
              <a:t>SIDR</a:t>
            </a:r>
            <a:r>
              <a:rPr lang="x-none" sz="8900" b="1" dirty="0"/>
              <a:t> </a:t>
            </a:r>
            <a:br>
              <a:rPr lang="it-IT" b="1" dirty="0"/>
            </a:br>
            <a:endParaRPr lang="it-IT" dirty="0"/>
          </a:p>
        </p:txBody>
      </p:sp>
      <p:sp>
        <p:nvSpPr>
          <p:cNvPr id="3" name="Sottotitolo 2"/>
          <p:cNvSpPr>
            <a:spLocks noGrp="1"/>
          </p:cNvSpPr>
          <p:nvPr>
            <p:ph type="subTitle" idx="1"/>
          </p:nvPr>
        </p:nvSpPr>
        <p:spPr>
          <a:xfrm>
            <a:off x="755650" y="4293096"/>
            <a:ext cx="7777163" cy="1800200"/>
          </a:xfrm>
        </p:spPr>
        <p:txBody>
          <a:bodyPr rtlCol="0">
            <a:normAutofit fontScale="92500" lnSpcReduction="20000"/>
          </a:bodyPr>
          <a:lstStyle/>
          <a:p>
            <a:pPr fontAlgn="auto">
              <a:spcAft>
                <a:spcPts val="0"/>
              </a:spcAft>
              <a:defRPr/>
            </a:pPr>
            <a:br>
              <a:rPr lang="it-IT" sz="4000" dirty="0">
                <a:solidFill>
                  <a:schemeClr val="tx2"/>
                </a:solidFill>
              </a:rPr>
            </a:br>
            <a:r>
              <a:rPr lang="it-IT" sz="3900" u="sng" dirty="0">
                <a:solidFill>
                  <a:schemeClr val="tx2"/>
                </a:solidFill>
                <a:hlinkClick r:id="rId2"/>
              </a:rPr>
              <a:t>SIDR™</a:t>
            </a:r>
            <a:r>
              <a:rPr lang="it-IT" sz="3900" dirty="0">
                <a:solidFill>
                  <a:schemeClr val="tx2"/>
                </a:solidFill>
              </a:rPr>
              <a:t> </a:t>
            </a:r>
            <a:r>
              <a:rPr lang="it-IT" sz="4000" dirty="0">
                <a:solidFill>
                  <a:schemeClr val="tx2"/>
                </a:solidFill>
              </a:rPr>
              <a:t>– </a:t>
            </a:r>
            <a:r>
              <a:rPr lang="it-IT" sz="3000" dirty="0">
                <a:solidFill>
                  <a:schemeClr val="tx2"/>
                </a:solidFill>
              </a:rPr>
              <a:t>Thermal </a:t>
            </a:r>
            <a:r>
              <a:rPr lang="it-IT" sz="3000" dirty="0" err="1">
                <a:solidFill>
                  <a:schemeClr val="tx2"/>
                </a:solidFill>
              </a:rPr>
              <a:t>exchange</a:t>
            </a:r>
            <a:r>
              <a:rPr lang="it-IT" sz="3000" dirty="0">
                <a:solidFill>
                  <a:schemeClr val="tx2"/>
                </a:solidFill>
              </a:rPr>
              <a:t> by water/</a:t>
            </a:r>
            <a:r>
              <a:rPr lang="it-IT" sz="3000" dirty="0" err="1">
                <a:solidFill>
                  <a:schemeClr val="tx2"/>
                </a:solidFill>
              </a:rPr>
              <a:t>drain</a:t>
            </a:r>
            <a:r>
              <a:rPr lang="it-IT" sz="3000" dirty="0">
                <a:solidFill>
                  <a:schemeClr val="tx2"/>
                </a:solidFill>
              </a:rPr>
              <a:t> in large industrial and </a:t>
            </a:r>
            <a:r>
              <a:rPr lang="it-IT" sz="3000" dirty="0" err="1">
                <a:solidFill>
                  <a:schemeClr val="tx2"/>
                </a:solidFill>
              </a:rPr>
              <a:t>agronomics</a:t>
            </a:r>
            <a:r>
              <a:rPr lang="it-IT" sz="3000" dirty="0">
                <a:solidFill>
                  <a:schemeClr val="tx2"/>
                </a:solidFill>
              </a:rPr>
              <a:t> </a:t>
            </a:r>
            <a:r>
              <a:rPr lang="it-IT" sz="3000" dirty="0" err="1">
                <a:solidFill>
                  <a:schemeClr val="tx2"/>
                </a:solidFill>
              </a:rPr>
              <a:t>application</a:t>
            </a:r>
            <a:br>
              <a:rPr lang="en-GB" dirty="0"/>
            </a:br>
            <a:endParaRPr lang="it-IT" dirty="0"/>
          </a:p>
        </p:txBody>
      </p:sp>
      <p:sp>
        <p:nvSpPr>
          <p:cNvPr id="4" name="Rettangolo 3"/>
          <p:cNvSpPr/>
          <p:nvPr/>
        </p:nvSpPr>
        <p:spPr>
          <a:xfrm>
            <a:off x="755576" y="1772816"/>
            <a:ext cx="8137525" cy="2736304"/>
          </a:xfrm>
          <a:prstGeom prst="rect">
            <a:avLst/>
          </a:prstGeom>
          <a:blipFill>
            <a:blip r:embed="rId3"/>
            <a:tile tx="0" ty="0" sx="100000" sy="100000" flip="none" algn="tl"/>
          </a:blip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3200" dirty="0">
                <a:solidFill>
                  <a:srgbClr val="FF0000"/>
                </a:solidFill>
              </a:rPr>
              <a:t>Nuovo metodo di gestione del manto erboso per campi sportivi ed altro </a:t>
            </a:r>
          </a:p>
          <a:p>
            <a:pPr algn="ctr" fontAlgn="auto">
              <a:spcBef>
                <a:spcPts val="0"/>
              </a:spcBef>
              <a:spcAft>
                <a:spcPts val="0"/>
              </a:spcAft>
              <a:defRPr/>
            </a:pPr>
            <a:r>
              <a:rPr lang="it-IT" sz="3200" dirty="0">
                <a:solidFill>
                  <a:srgbClr val="FF0000"/>
                </a:solidFill>
              </a:rPr>
              <a:t>con condizionamento </a:t>
            </a:r>
            <a:r>
              <a:rPr lang="it-IT" sz="3200" dirty="0" err="1">
                <a:solidFill>
                  <a:srgbClr val="FF0000"/>
                </a:solidFill>
              </a:rPr>
              <a:t>igrotermico</a:t>
            </a:r>
            <a:r>
              <a:rPr lang="it-IT" sz="3200" dirty="0">
                <a:solidFill>
                  <a:srgbClr val="FF0000"/>
                </a:solidFill>
              </a:rPr>
              <a:t> </a:t>
            </a:r>
          </a:p>
          <a:p>
            <a:pPr algn="ctr" fontAlgn="auto">
              <a:spcBef>
                <a:spcPts val="0"/>
              </a:spcBef>
              <a:spcAft>
                <a:spcPts val="0"/>
              </a:spcAft>
              <a:defRPr/>
            </a:pPr>
            <a:r>
              <a:rPr lang="it-IT" sz="3200" dirty="0">
                <a:solidFill>
                  <a:srgbClr val="FF0000"/>
                </a:solidFill>
              </a:rPr>
              <a:t>diffuso ed omogeneo</a:t>
            </a:r>
          </a:p>
        </p:txBody>
      </p:sp>
    </p:spTree>
    <p:extLst>
      <p:ext uri="{BB962C8B-B14F-4D97-AF65-F5344CB8AC3E}">
        <p14:creationId xmlns:p14="http://schemas.microsoft.com/office/powerpoint/2010/main" val="385386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10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lstStyle/>
          <a:p>
            <a:pPr marL="0" indent="0">
              <a:buNone/>
            </a:pPr>
            <a:r>
              <a:rPr lang="it-IT" sz="2400" dirty="0"/>
              <a:t>Il sistema per l'irrigazione, il drenaggio ed il riscaldamento o raffreddamento di una superficie, comprende: </a:t>
            </a:r>
          </a:p>
          <a:p>
            <a:pPr marL="0" indent="0">
              <a:buNone/>
            </a:pPr>
            <a:r>
              <a:rPr lang="it-IT" sz="2400" dirty="0"/>
              <a:t>un serbatoio  definito da una guaina impermeabilizzante alloggiato in uno scavo nel terreno; una griglia di acqua disposto all'interno di detto serbatoio, comprendente almeno un modulo di ingresso e almeno un modulo di uscita; un serbatoio d'acqua esterna; uno o più collegamenti di ingresso e di uscita, colleganti detti griglia dell'acqua a detto serbatoio d'acqua esterna; un terreno drenante per riempire detto serbatoio; in cui ciascuno di detti almeno due moduli comprende un tubo impermeabile principale da cui una serie di condotti permeabili emerge, in cui detti condotti giacciono sullo stesso piano orizzontale del tubo principale. </a:t>
            </a:r>
          </a:p>
        </p:txBody>
      </p:sp>
    </p:spTree>
    <p:extLst>
      <p:ext uri="{BB962C8B-B14F-4D97-AF65-F5344CB8AC3E}">
        <p14:creationId xmlns:p14="http://schemas.microsoft.com/office/powerpoint/2010/main" val="185461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10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15361" name="Titolo 1"/>
          <p:cNvSpPr>
            <a:spLocks noGrp="1"/>
          </p:cNvSpPr>
          <p:nvPr>
            <p:ph type="title"/>
          </p:nvPr>
        </p:nvSpPr>
        <p:spPr/>
        <p:txBody>
          <a:bodyPr/>
          <a:lstStyle/>
          <a:p>
            <a:r>
              <a:rPr lang="it-IT">
                <a:solidFill>
                  <a:schemeClr val="tx2"/>
                </a:solidFill>
              </a:rPr>
              <a:t>Impiego del sistema</a:t>
            </a:r>
          </a:p>
        </p:txBody>
      </p:sp>
      <p:sp>
        <p:nvSpPr>
          <p:cNvPr id="3" name="Segnaposto contenuto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it-IT" sz="4000" dirty="0"/>
              <a:t>Campi da gioco in erba naturale, da hockey, e piste di pattinaggio</a:t>
            </a:r>
          </a:p>
          <a:p>
            <a:pPr fontAlgn="auto">
              <a:spcAft>
                <a:spcPts val="0"/>
              </a:spcAft>
              <a:buFont typeface="Arial" panose="020B0604020202020204" pitchFamily="34" charset="0"/>
              <a:buChar char="•"/>
              <a:defRPr/>
            </a:pPr>
            <a:r>
              <a:rPr lang="it-IT" sz="4000" dirty="0"/>
              <a:t>Platee di fabbricati in genere</a:t>
            </a:r>
          </a:p>
          <a:p>
            <a:pPr fontAlgn="auto">
              <a:spcAft>
                <a:spcPts val="0"/>
              </a:spcAft>
              <a:buFont typeface="Arial" panose="020B0604020202020204" pitchFamily="34" charset="0"/>
              <a:buChar char="•"/>
              <a:defRPr/>
            </a:pPr>
            <a:r>
              <a:rPr lang="it-IT" sz="4000" dirty="0"/>
              <a:t>Strade con tratti speciali</a:t>
            </a:r>
          </a:p>
          <a:p>
            <a:pPr fontAlgn="auto">
              <a:spcAft>
                <a:spcPts val="0"/>
              </a:spcAft>
              <a:buFont typeface="Arial" panose="020B0604020202020204" pitchFamily="34" charset="0"/>
              <a:buChar char="•"/>
              <a:defRPr/>
            </a:pPr>
            <a:r>
              <a:rPr lang="it-IT" sz="4000" dirty="0"/>
              <a:t>Piste aeroportuali</a:t>
            </a:r>
          </a:p>
          <a:p>
            <a:pPr marL="0" indent="0" fontAlgn="auto">
              <a:spcAft>
                <a:spcPts val="0"/>
              </a:spcAft>
              <a:buFont typeface="Arial" panose="020B0604020202020204" pitchFamily="34" charset="0"/>
              <a:buNone/>
              <a:defRPr/>
            </a:pPr>
            <a:endParaRPr lang="it-IT" dirty="0"/>
          </a:p>
        </p:txBody>
      </p:sp>
    </p:spTree>
    <p:extLst>
      <p:ext uri="{BB962C8B-B14F-4D97-AF65-F5344CB8AC3E}">
        <p14:creationId xmlns:p14="http://schemas.microsoft.com/office/powerpoint/2010/main" val="360104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100000">
              <a:srgbClr val="9CB86E"/>
            </a:gs>
            <a:gs pos="100000">
              <a:srgbClr val="156B13"/>
            </a:gs>
          </a:gsLst>
          <a:lin ang="0" scaled="1"/>
          <a:tileRect/>
        </a:gradFill>
        <a:effectLst/>
      </p:bgPr>
    </p:bg>
    <p:spTree>
      <p:nvGrpSpPr>
        <p:cNvPr id="1" name=""/>
        <p:cNvGrpSpPr/>
        <p:nvPr/>
      </p:nvGrpSpPr>
      <p:grpSpPr>
        <a:xfrm>
          <a:off x="0" y="0"/>
          <a:ext cx="0" cy="0"/>
          <a:chOff x="0" y="0"/>
          <a:chExt cx="0" cy="0"/>
        </a:xfrm>
      </p:grpSpPr>
      <p:sp>
        <p:nvSpPr>
          <p:cNvPr id="20482" name="Titolo 1"/>
          <p:cNvSpPr>
            <a:spLocks noGrp="1"/>
          </p:cNvSpPr>
          <p:nvPr>
            <p:ph type="title"/>
          </p:nvPr>
        </p:nvSpPr>
        <p:spPr>
          <a:xfrm>
            <a:off x="457200" y="274638"/>
            <a:ext cx="8229600" cy="922337"/>
          </a:xfrm>
        </p:spPr>
        <p:txBody>
          <a:bodyPr/>
          <a:lstStyle/>
          <a:p>
            <a:r>
              <a:rPr lang="it-IT" dirty="0">
                <a:solidFill>
                  <a:schemeClr val="tx2"/>
                </a:solidFill>
              </a:rPr>
              <a:t>Vantaggi</a:t>
            </a:r>
          </a:p>
        </p:txBody>
      </p:sp>
      <p:sp>
        <p:nvSpPr>
          <p:cNvPr id="20483" name="Segnaposto contenuto 2"/>
          <p:cNvSpPr>
            <a:spLocks noGrp="1"/>
          </p:cNvSpPr>
          <p:nvPr>
            <p:ph idx="1"/>
          </p:nvPr>
        </p:nvSpPr>
        <p:spPr>
          <a:xfrm>
            <a:off x="468313" y="1628775"/>
            <a:ext cx="8280400" cy="4852988"/>
          </a:xfrm>
        </p:spPr>
        <p:txBody>
          <a:bodyPr/>
          <a:lstStyle/>
          <a:p>
            <a:pPr algn="just"/>
            <a:r>
              <a:rPr lang="it-IT" sz="2800" dirty="0"/>
              <a:t>Utilizzo delle strutture per 365 giorni/anno</a:t>
            </a:r>
          </a:p>
          <a:p>
            <a:pPr algn="just"/>
            <a:r>
              <a:rPr lang="it-IT" sz="2800" dirty="0"/>
              <a:t>Superficie termicamente condizionata (caldo/</a:t>
            </a:r>
            <a:r>
              <a:rPr lang="it-IT" sz="2800" dirty="0" err="1"/>
              <a:t>fredoo</a:t>
            </a:r>
            <a:r>
              <a:rPr lang="it-IT" sz="2800" dirty="0"/>
              <a:t>) in modo assolutamente omogeneo</a:t>
            </a:r>
          </a:p>
          <a:p>
            <a:pPr algn="just"/>
            <a:r>
              <a:rPr lang="it-IT" sz="2800" dirty="0"/>
              <a:t>Drenaggio ottimale per campi in erba in qualsiasi situazione metereologica, con eliminazione dei fenomeni di asfissia radicale causati dai ristagni idrici</a:t>
            </a:r>
          </a:p>
          <a:p>
            <a:pPr algn="just"/>
            <a:r>
              <a:rPr lang="it-IT" sz="2800" dirty="0"/>
              <a:t>Elevata efficienza energetica a costi molto competitivi</a:t>
            </a:r>
          </a:p>
          <a:p>
            <a:pPr algn="just"/>
            <a:r>
              <a:rPr lang="it-IT" sz="2800" dirty="0"/>
              <a:t>Drastica riduzione (70%) dei consumi idrici e dei fertilizzanti</a:t>
            </a:r>
            <a:endParaRPr lang="it-IT" sz="2400" dirty="0"/>
          </a:p>
          <a:p>
            <a:endParaRPr lang="it-IT" dirty="0"/>
          </a:p>
          <a:p>
            <a:endParaRPr lang="it-IT" dirty="0"/>
          </a:p>
          <a:p>
            <a:endParaRPr lang="it-IT" dirty="0"/>
          </a:p>
        </p:txBody>
      </p:sp>
    </p:spTree>
    <p:extLst>
      <p:ext uri="{BB962C8B-B14F-4D97-AF65-F5344CB8AC3E}">
        <p14:creationId xmlns:p14="http://schemas.microsoft.com/office/powerpoint/2010/main" val="176620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9275"/>
            <a:ext cx="7772400" cy="1871663"/>
          </a:xfrm>
        </p:spPr>
        <p:txBody>
          <a:bodyPr rtlCol="0">
            <a:normAutofit fontScale="90000"/>
          </a:bodyPr>
          <a:lstStyle/>
          <a:p>
            <a:pPr fontAlgn="auto">
              <a:spcAft>
                <a:spcPts val="0"/>
              </a:spcAft>
              <a:defRPr/>
            </a:pPr>
            <a:r>
              <a:rPr lang="it-IT" sz="8900" b="1" dirty="0"/>
              <a:t>MHLM</a:t>
            </a:r>
            <a:r>
              <a:rPr lang="x-none" sz="10700" b="1"/>
              <a:t> </a:t>
            </a:r>
            <a:br>
              <a:rPr lang="it-IT" b="1" dirty="0"/>
            </a:br>
            <a:endParaRPr lang="it-IT" dirty="0"/>
          </a:p>
        </p:txBody>
      </p:sp>
      <p:sp>
        <p:nvSpPr>
          <p:cNvPr id="3" name="Sottotitolo 2"/>
          <p:cNvSpPr>
            <a:spLocks noGrp="1"/>
          </p:cNvSpPr>
          <p:nvPr>
            <p:ph type="subTitle" idx="1"/>
          </p:nvPr>
        </p:nvSpPr>
        <p:spPr>
          <a:xfrm>
            <a:off x="755650" y="3886200"/>
            <a:ext cx="7777163" cy="1752600"/>
          </a:xfrm>
        </p:spPr>
        <p:txBody>
          <a:bodyPr rtlCol="0">
            <a:normAutofit fontScale="92500" lnSpcReduction="20000"/>
          </a:bodyPr>
          <a:lstStyle/>
          <a:p>
            <a:pPr fontAlgn="auto">
              <a:spcAft>
                <a:spcPts val="0"/>
              </a:spcAft>
              <a:buFont typeface="Arial" panose="020B0604020202020204" pitchFamily="34" charset="0"/>
              <a:buNone/>
              <a:defRPr/>
            </a:pPr>
            <a:br>
              <a:rPr lang="it-IT" sz="4000" dirty="0">
                <a:solidFill>
                  <a:schemeClr val="tx2"/>
                </a:solidFill>
              </a:rPr>
            </a:br>
            <a:r>
              <a:rPr lang="en-GB" u="sng" dirty="0">
                <a:solidFill>
                  <a:schemeClr val="tx2"/>
                </a:solidFill>
                <a:hlinkClick r:id="rId2"/>
              </a:rPr>
              <a:t>MHLM™</a:t>
            </a:r>
            <a:r>
              <a:rPr lang="en-GB" dirty="0">
                <a:solidFill>
                  <a:schemeClr val="tx2"/>
                </a:solidFill>
              </a:rPr>
              <a:t> - Mixer Homogeneous in Local Media</a:t>
            </a:r>
            <a:endParaRPr lang="it-IT" dirty="0">
              <a:solidFill>
                <a:schemeClr val="tx2"/>
              </a:solidFill>
            </a:endParaRPr>
          </a:p>
          <a:p>
            <a:pPr fontAlgn="auto">
              <a:spcAft>
                <a:spcPts val="0"/>
              </a:spcAft>
              <a:buFont typeface="Arial" panose="020B0604020202020204" pitchFamily="34" charset="0"/>
              <a:buNone/>
              <a:defRPr/>
            </a:pPr>
            <a:br>
              <a:rPr lang="en-GB" dirty="0"/>
            </a:br>
            <a:endParaRPr lang="it-IT" dirty="0"/>
          </a:p>
        </p:txBody>
      </p:sp>
      <p:sp>
        <p:nvSpPr>
          <p:cNvPr id="4" name="Rettangolo 3"/>
          <p:cNvSpPr/>
          <p:nvPr/>
        </p:nvSpPr>
        <p:spPr>
          <a:xfrm>
            <a:off x="595313" y="2636838"/>
            <a:ext cx="8135937" cy="1201737"/>
          </a:xfrm>
          <a:prstGeom prst="rect">
            <a:avLst/>
          </a:prstGeom>
          <a:blipFill>
            <a:blip r:embed="rId3"/>
            <a:tile tx="0" ty="0" sx="100000" sy="100000" flip="none" algn="tl"/>
          </a:blip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3200" dirty="0">
                <a:solidFill>
                  <a:srgbClr val="FF0000"/>
                </a:solidFill>
              </a:rPr>
              <a:t>Sistema di miscelazione </a:t>
            </a:r>
          </a:p>
          <a:p>
            <a:pPr algn="ctr" fontAlgn="auto">
              <a:spcBef>
                <a:spcPts val="0"/>
              </a:spcBef>
              <a:spcAft>
                <a:spcPts val="0"/>
              </a:spcAft>
              <a:defRPr/>
            </a:pPr>
            <a:r>
              <a:rPr lang="it-IT" sz="3200" dirty="0">
                <a:solidFill>
                  <a:srgbClr val="FF0000"/>
                </a:solidFill>
              </a:rPr>
              <a:t>circoscritta ed efficace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a:gradFill>
        <a:effectLst/>
      </p:bgPr>
    </p:bg>
    <p:spTree>
      <p:nvGrpSpPr>
        <p:cNvPr id="1" name=""/>
        <p:cNvGrpSpPr/>
        <p:nvPr/>
      </p:nvGrpSpPr>
      <p:grpSpPr>
        <a:xfrm>
          <a:off x="0" y="0"/>
          <a:ext cx="0" cy="0"/>
          <a:chOff x="0" y="0"/>
          <a:chExt cx="0" cy="0"/>
        </a:xfrm>
      </p:grpSpPr>
      <p:sp>
        <p:nvSpPr>
          <p:cNvPr id="26626" name="Titolo 1"/>
          <p:cNvSpPr>
            <a:spLocks noGrp="1"/>
          </p:cNvSpPr>
          <p:nvPr>
            <p:ph type="title"/>
          </p:nvPr>
        </p:nvSpPr>
        <p:spPr>
          <a:xfrm>
            <a:off x="457200" y="274638"/>
            <a:ext cx="8229600" cy="6034087"/>
          </a:xfrm>
        </p:spPr>
        <p:txBody>
          <a:bodyPr/>
          <a:lstStyle/>
          <a:p>
            <a:pPr algn="just"/>
            <a:r>
              <a:rPr lang="it-IT" sz="2800"/>
              <a:t>MHLM consiste in un sistema di miscelazione circoscritta ed  efficace, con bassi costi di esercizio. Il dispositivo è costituito da un innovativo assemblaggio di prodotti elementari, di grande diffusione in ambito industriale, ed alla portata di maestranze comuni. I principali prodotti impiegati sono Tubi drenanti e Circolatori (eventualmente anche trituratori), in peculiari assetti, mirando ad ottenere miscelazioni omogenee ed efficaci, in una massa molto estesa, allo stato liquido o gassoso.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150"/>
            <a:ext cx="8229600" cy="5832475"/>
          </a:xfrm>
        </p:spPr>
        <p:txBody>
          <a:bodyPr rtlCol="0">
            <a:normAutofit/>
          </a:bodyPr>
          <a:lstStyle/>
          <a:p>
            <a:pPr algn="l" fontAlgn="auto">
              <a:spcAft>
                <a:spcPts val="0"/>
              </a:spcAft>
              <a:defRPr/>
            </a:pPr>
            <a:r>
              <a:rPr lang="it-IT" dirty="0">
                <a:solidFill>
                  <a:schemeClr val="tx2"/>
                </a:solidFill>
                <a:latin typeface="+mn-lt"/>
                <a:ea typeface="+mn-ea"/>
                <a:cs typeface="+mn-cs"/>
              </a:rPr>
              <a:t>Il sistema ha impiego in:</a:t>
            </a:r>
            <a:br>
              <a:rPr lang="it-IT" dirty="0">
                <a:solidFill>
                  <a:schemeClr val="tx2"/>
                </a:solidFill>
                <a:latin typeface="+mn-lt"/>
                <a:ea typeface="+mn-ea"/>
                <a:cs typeface="+mn-cs"/>
              </a:rPr>
            </a:br>
            <a:br>
              <a:rPr lang="it-IT" sz="3600" dirty="0">
                <a:solidFill>
                  <a:schemeClr val="tx2"/>
                </a:solidFill>
                <a:latin typeface="+mn-lt"/>
                <a:ea typeface="+mn-ea"/>
                <a:cs typeface="+mn-cs"/>
              </a:rPr>
            </a:br>
            <a:r>
              <a:rPr lang="it-IT" sz="3600" dirty="0">
                <a:solidFill>
                  <a:srgbClr val="FF0000"/>
                </a:solidFill>
                <a:latin typeface="+mn-lt"/>
                <a:ea typeface="+mn-ea"/>
                <a:cs typeface="+mn-cs"/>
              </a:rPr>
              <a:t>- </a:t>
            </a:r>
            <a:r>
              <a:rPr lang="it-IT" sz="4000" dirty="0">
                <a:solidFill>
                  <a:srgbClr val="FF0000"/>
                </a:solidFill>
                <a:latin typeface="+mn-lt"/>
                <a:ea typeface="+mn-ea"/>
                <a:cs typeface="+mn-cs"/>
              </a:rPr>
              <a:t>aziende alimentari </a:t>
            </a:r>
            <a:br>
              <a:rPr lang="it-IT" sz="4000" dirty="0">
                <a:solidFill>
                  <a:srgbClr val="FF0000"/>
                </a:solidFill>
                <a:latin typeface="+mn-lt"/>
                <a:ea typeface="+mn-ea"/>
                <a:cs typeface="+mn-cs"/>
              </a:rPr>
            </a:br>
            <a:r>
              <a:rPr lang="it-IT" sz="4000" dirty="0">
                <a:solidFill>
                  <a:srgbClr val="FF0000"/>
                </a:solidFill>
                <a:latin typeface="+mn-lt"/>
                <a:ea typeface="+mn-ea"/>
                <a:cs typeface="+mn-cs"/>
              </a:rPr>
              <a:t>- aziende chimiche</a:t>
            </a:r>
            <a:br>
              <a:rPr lang="it-IT" sz="4000" dirty="0">
                <a:solidFill>
                  <a:srgbClr val="FF0000"/>
                </a:solidFill>
                <a:latin typeface="+mn-lt"/>
                <a:ea typeface="+mn-ea"/>
                <a:cs typeface="+mn-cs"/>
              </a:rPr>
            </a:br>
            <a:r>
              <a:rPr lang="it-IT" sz="4000" dirty="0">
                <a:solidFill>
                  <a:srgbClr val="FF0000"/>
                </a:solidFill>
                <a:latin typeface="+mn-lt"/>
                <a:ea typeface="+mn-ea"/>
                <a:cs typeface="+mn-cs"/>
              </a:rPr>
              <a:t>- aziende farmaceutiche </a:t>
            </a:r>
            <a:br>
              <a:rPr lang="it-IT" sz="4000" dirty="0">
                <a:solidFill>
                  <a:srgbClr val="FF0000"/>
                </a:solidFill>
                <a:latin typeface="+mn-lt"/>
                <a:ea typeface="+mn-ea"/>
                <a:cs typeface="+mn-cs"/>
              </a:rPr>
            </a:br>
            <a:r>
              <a:rPr lang="it-IT" sz="4000" dirty="0">
                <a:solidFill>
                  <a:srgbClr val="FF0000"/>
                </a:solidFill>
                <a:latin typeface="+mn-lt"/>
                <a:ea typeface="+mn-ea"/>
                <a:cs typeface="+mn-cs"/>
              </a:rPr>
              <a:t>- aziende di trattamento di scarti</a:t>
            </a:r>
            <a:br>
              <a:rPr lang="it-IT" sz="4000" dirty="0">
                <a:solidFill>
                  <a:srgbClr val="FF0000"/>
                </a:solidFill>
                <a:latin typeface="+mn-lt"/>
                <a:ea typeface="+mn-ea"/>
                <a:cs typeface="+mn-cs"/>
              </a:rPr>
            </a:br>
            <a:r>
              <a:rPr lang="it-IT" sz="4000" dirty="0">
                <a:solidFill>
                  <a:srgbClr val="FF0000"/>
                </a:solidFill>
                <a:latin typeface="+mn-lt"/>
                <a:ea typeface="+mn-ea"/>
                <a:cs typeface="+mn-cs"/>
              </a:rPr>
              <a:t>  organici (umido)</a:t>
            </a:r>
            <a:br>
              <a:rPr lang="it-IT" dirty="0">
                <a:solidFill>
                  <a:schemeClr val="tx2"/>
                </a:solidFill>
              </a:rPr>
            </a:br>
            <a:endParaRPr lang="it-IT"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title"/>
          </p:nvPr>
        </p:nvSpPr>
        <p:spPr>
          <a:xfrm>
            <a:off x="457200" y="274638"/>
            <a:ext cx="8229600" cy="6034087"/>
          </a:xfrm>
        </p:spPr>
        <p:txBody>
          <a:bodyPr/>
          <a:lstStyle/>
          <a:p>
            <a:pPr algn="just"/>
            <a:r>
              <a:rPr lang="it-IT" sz="1800"/>
              <a:t>MBGC è un  sistema integrato e compatto, per la digestione anaerobica di matrici organiche, rivolto a piccole aziende manifatturiere della filiera agro-alimentare e agro-zootecnica, nonché di insediamenti urbani e periurbani, GDO ed Ho.Re.Ca.                    Si caratterizza attraverso un innovativo sistema idraulico e complessivamente produce solo sottoprodotti da avviare a processi successivi, alienando il concetto di “scarto”. MBGC è costituito da un contenitore coibentato e stagno (in cemento armato vibrato, standard di mercato), di norma parallelepipedo, compartimentato in 3 volumi in cui si attua un percorso idraulico articolato, con parziali ricicli di substrato.  In MBGC si distinguono una fase inferiore liquida ed una superiore gassosa, entrambe allestite con sistemi congrui alla separazione delle miscele presenti, liquide e gassose. Congrui sistemi di aspirazione/pescaggio estraggono le componenti gassose CO2, CH4 e miscele liquide a diverso titolo di NPK ed altri sali minori, nonché H2O chiarificata.  MBGC non rilascia nulla nell’ambiente, né in aria né verso il sottosuolo. MBGC prevede un processo di alimentazione regolare (giornaliero o frazioni di esso) con processo automatico e regolato da PLC integrato da opportuna sensoristica, ed eventualmente controllato a distanza. MBGC nasce come soluzione compatta multifunzione, di digestione anaerobica ed elevata separazione di sottoprodotti, per tagli di potenza attestati tra 1 e 10 kW, mediante prefabbricati disponibili sul mercato, per potenze superiore converrà valutare la scalabilità con l’aggregazione di moduli base, oppure procedere con realizzazione sul sito di installazione definitiva ricorrendo alle medesime linee progettuali.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a:gradFill>
        <a:effectLst/>
      </p:bgPr>
    </p:bg>
    <p:spTree>
      <p:nvGrpSpPr>
        <p:cNvPr id="1" name=""/>
        <p:cNvGrpSpPr/>
        <p:nvPr/>
      </p:nvGrpSpPr>
      <p:grpSpPr>
        <a:xfrm>
          <a:off x="0" y="0"/>
          <a:ext cx="0" cy="0"/>
          <a:chOff x="0" y="0"/>
          <a:chExt cx="0" cy="0"/>
        </a:xfrm>
      </p:grpSpPr>
      <p:sp>
        <p:nvSpPr>
          <p:cNvPr id="28674" name="Titolo 1"/>
          <p:cNvSpPr>
            <a:spLocks noGrp="1"/>
          </p:cNvSpPr>
          <p:nvPr>
            <p:ph type="title"/>
          </p:nvPr>
        </p:nvSpPr>
        <p:spPr>
          <a:xfrm>
            <a:off x="457200" y="274638"/>
            <a:ext cx="8229600" cy="922337"/>
          </a:xfrm>
        </p:spPr>
        <p:txBody>
          <a:bodyPr/>
          <a:lstStyle/>
          <a:p>
            <a:r>
              <a:rPr lang="it-IT">
                <a:solidFill>
                  <a:schemeClr val="tx2"/>
                </a:solidFill>
              </a:rPr>
              <a:t>Vantaggi</a:t>
            </a:r>
          </a:p>
        </p:txBody>
      </p:sp>
      <p:sp>
        <p:nvSpPr>
          <p:cNvPr id="3" name="Segnaposto contenuto 2"/>
          <p:cNvSpPr>
            <a:spLocks noGrp="1"/>
          </p:cNvSpPr>
          <p:nvPr>
            <p:ph idx="1"/>
          </p:nvPr>
        </p:nvSpPr>
        <p:spPr>
          <a:xfrm>
            <a:off x="457200" y="1600200"/>
            <a:ext cx="8229600" cy="4852988"/>
          </a:xfrm>
        </p:spPr>
        <p:txBody>
          <a:bodyPr rtlCol="0">
            <a:normAutofit fontScale="92500"/>
          </a:bodyPr>
          <a:lstStyle/>
          <a:p>
            <a:pPr fontAlgn="auto">
              <a:spcAft>
                <a:spcPts val="0"/>
              </a:spcAft>
              <a:buFont typeface="Arial" panose="020B0604020202020204" pitchFamily="34" charset="0"/>
              <a:buChar char="•"/>
              <a:defRPr/>
            </a:pPr>
            <a:r>
              <a:rPr lang="it-IT" dirty="0"/>
              <a:t>Miscelazione omogenea ed efficace in masse molto estese allo stato liquido o gassoso</a:t>
            </a:r>
          </a:p>
          <a:p>
            <a:pPr fontAlgn="auto">
              <a:spcAft>
                <a:spcPts val="0"/>
              </a:spcAft>
              <a:buFont typeface="Arial" panose="020B0604020202020204" pitchFamily="34" charset="0"/>
              <a:buChar char="•"/>
              <a:defRPr/>
            </a:pPr>
            <a:r>
              <a:rPr lang="it-IT" dirty="0"/>
              <a:t>Forte abbattimento costi manutenzione vasche</a:t>
            </a:r>
          </a:p>
          <a:p>
            <a:pPr fontAlgn="auto">
              <a:spcAft>
                <a:spcPts val="0"/>
              </a:spcAft>
              <a:buFont typeface="Arial" panose="020B0604020202020204" pitchFamily="34" charset="0"/>
              <a:buChar char="•"/>
              <a:defRPr/>
            </a:pPr>
            <a:r>
              <a:rPr lang="it-IT" dirty="0"/>
              <a:t>Riduzione costi per scarti da avviare in discarica</a:t>
            </a:r>
          </a:p>
          <a:p>
            <a:pPr fontAlgn="auto">
              <a:spcAft>
                <a:spcPts val="0"/>
              </a:spcAft>
              <a:buFont typeface="Arial" panose="020B0604020202020204" pitchFamily="34" charset="0"/>
              <a:buChar char="•"/>
              <a:defRPr/>
            </a:pPr>
            <a:r>
              <a:rPr lang="it-IT" dirty="0"/>
              <a:t>No fermo impianti per rimozioni residui e pulizia vasche</a:t>
            </a:r>
          </a:p>
          <a:p>
            <a:pPr fontAlgn="auto">
              <a:spcAft>
                <a:spcPts val="0"/>
              </a:spcAft>
              <a:buFont typeface="Arial" panose="020B0604020202020204" pitchFamily="34" charset="0"/>
              <a:buChar char="•"/>
              <a:defRPr/>
            </a:pPr>
            <a:r>
              <a:rPr lang="it-IT" dirty="0"/>
              <a:t>Ottimizzazione continua degli indici di produzione</a:t>
            </a:r>
          </a:p>
          <a:p>
            <a:pPr fontAlgn="auto">
              <a:spcAft>
                <a:spcPts val="0"/>
              </a:spcAft>
              <a:buFont typeface="Arial" panose="020B0604020202020204" pitchFamily="34" charset="0"/>
              <a:buChar char="•"/>
              <a:defRPr/>
            </a:pPr>
            <a:endParaRPr lang="it-IT" dirty="0"/>
          </a:p>
          <a:p>
            <a:pPr fontAlgn="auto">
              <a:spcAft>
                <a:spcPts val="0"/>
              </a:spcAft>
              <a:buFont typeface="Arial" panose="020B0604020202020204" pitchFamily="34" charset="0"/>
              <a:buChar char="•"/>
              <a:defRPr/>
            </a:pPr>
            <a:endParaRPr lang="it-IT" dirty="0"/>
          </a:p>
          <a:p>
            <a:pPr fontAlgn="auto">
              <a:spcAft>
                <a:spcPts val="0"/>
              </a:spcAft>
              <a:buFont typeface="Arial" panose="020B0604020202020204" pitchFamily="34" charset="0"/>
              <a:buChar char="•"/>
              <a:defRPr/>
            </a:pP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9275"/>
            <a:ext cx="7772400" cy="1800225"/>
          </a:xfrm>
        </p:spPr>
        <p:txBody>
          <a:bodyPr rtlCol="0">
            <a:normAutofit fontScale="90000"/>
          </a:bodyPr>
          <a:lstStyle/>
          <a:p>
            <a:pPr fontAlgn="auto">
              <a:spcAft>
                <a:spcPts val="0"/>
              </a:spcAft>
              <a:defRPr/>
            </a:pPr>
            <a:r>
              <a:rPr lang="it-IT" sz="8900" b="1" dirty="0"/>
              <a:t>SDNA</a:t>
            </a:r>
            <a:r>
              <a:rPr lang="x-none" sz="6700" b="1"/>
              <a:t> </a:t>
            </a:r>
            <a:br>
              <a:rPr lang="it-IT" b="1" dirty="0"/>
            </a:br>
            <a:endParaRPr lang="it-IT" dirty="0"/>
          </a:p>
        </p:txBody>
      </p:sp>
      <p:sp>
        <p:nvSpPr>
          <p:cNvPr id="3" name="Sottotitolo 2"/>
          <p:cNvSpPr>
            <a:spLocks noGrp="1"/>
          </p:cNvSpPr>
          <p:nvPr>
            <p:ph type="subTitle" idx="1"/>
          </p:nvPr>
        </p:nvSpPr>
        <p:spPr>
          <a:xfrm>
            <a:off x="755650" y="3886200"/>
            <a:ext cx="7777163" cy="1990725"/>
          </a:xfrm>
        </p:spPr>
        <p:txBody>
          <a:bodyPr rtlCol="0">
            <a:normAutofit fontScale="70000" lnSpcReduction="20000"/>
          </a:bodyPr>
          <a:lstStyle/>
          <a:p>
            <a:pPr fontAlgn="auto">
              <a:spcAft>
                <a:spcPts val="0"/>
              </a:spcAft>
              <a:buFont typeface="Arial" panose="020B0604020202020204" pitchFamily="34" charset="0"/>
              <a:buNone/>
              <a:defRPr/>
            </a:pPr>
            <a:br>
              <a:rPr lang="it-IT" sz="5100" dirty="0">
                <a:solidFill>
                  <a:schemeClr val="tx2"/>
                </a:solidFill>
              </a:rPr>
            </a:br>
            <a:r>
              <a:rPr lang="en-GB" sz="4500" u="sng" dirty="0">
                <a:solidFill>
                  <a:schemeClr val="tx2"/>
                </a:solidFill>
                <a:hlinkClick r:id="rId2"/>
              </a:rPr>
              <a:t>SDNA™</a:t>
            </a:r>
            <a:r>
              <a:rPr lang="en-US" sz="4500" dirty="0">
                <a:solidFill>
                  <a:schemeClr val="tx2"/>
                </a:solidFill>
              </a:rPr>
              <a:t> - </a:t>
            </a:r>
            <a:r>
              <a:rPr lang="en-US" sz="4500" dirty="0" err="1">
                <a:solidFill>
                  <a:schemeClr val="tx2"/>
                </a:solidFill>
              </a:rPr>
              <a:t>Sideglow</a:t>
            </a:r>
            <a:r>
              <a:rPr lang="en-US" sz="4500" dirty="0">
                <a:solidFill>
                  <a:schemeClr val="tx2"/>
                </a:solidFill>
              </a:rPr>
              <a:t> Diffusor of Natural and Artificial radiation (diffuser homogeneous spectrum radiative natural and artificial).</a:t>
            </a:r>
            <a:br>
              <a:rPr lang="en-GB" dirty="0"/>
            </a:br>
            <a:endParaRPr lang="it-IT" dirty="0"/>
          </a:p>
        </p:txBody>
      </p:sp>
      <p:sp>
        <p:nvSpPr>
          <p:cNvPr id="4" name="Rettangolo 3"/>
          <p:cNvSpPr/>
          <p:nvPr/>
        </p:nvSpPr>
        <p:spPr>
          <a:xfrm>
            <a:off x="611188" y="2492375"/>
            <a:ext cx="8137525" cy="1584325"/>
          </a:xfrm>
          <a:prstGeom prst="rect">
            <a:avLst/>
          </a:prstGeom>
          <a:blipFill>
            <a:blip r:embed="rId3"/>
            <a:tile tx="0" ty="0" sx="100000" sy="100000" flip="none" algn="tl"/>
          </a:blip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3200" dirty="0">
                <a:solidFill>
                  <a:srgbClr val="FF0000"/>
                </a:solidFill>
              </a:rPr>
              <a:t>Sistema di selezione dello spettro solare </a:t>
            </a:r>
          </a:p>
          <a:p>
            <a:pPr algn="ctr" fontAlgn="auto">
              <a:spcBef>
                <a:spcPts val="0"/>
              </a:spcBef>
              <a:spcAft>
                <a:spcPts val="0"/>
              </a:spcAft>
              <a:defRPr/>
            </a:pPr>
            <a:r>
              <a:rPr lang="it-IT" sz="3200" dirty="0">
                <a:solidFill>
                  <a:srgbClr val="FF0000"/>
                </a:solidFill>
              </a:rPr>
              <a:t>per impiego delle specifiche onde luminose occorrenti all’impiego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30722" name="Titolo 1"/>
          <p:cNvSpPr>
            <a:spLocks noGrp="1"/>
          </p:cNvSpPr>
          <p:nvPr>
            <p:ph type="title"/>
          </p:nvPr>
        </p:nvSpPr>
        <p:spPr>
          <a:xfrm>
            <a:off x="457200" y="274638"/>
            <a:ext cx="8229600" cy="6034087"/>
          </a:xfrm>
        </p:spPr>
        <p:txBody>
          <a:bodyPr/>
          <a:lstStyle/>
          <a:p>
            <a:pPr algn="just"/>
            <a:r>
              <a:rPr lang="it-IT" sz="2400"/>
              <a:t>SDNA riguarda un sistema di diffusione luminosa, efficace e con bassi costi di esercizio. SDNA ha grandi prospettive nei processi industriali, anche in sostegno alla fotosintesi anossigenica in processi di digestione anaerobica e di coltivazioni algali. L’invenzione è costituita da un innovativo assemblaggio di prodotti elementari, di grande diffusione, ormai alla portata di maestranze comuni. I principali prodotti impiegati sono fibre ottiche ad emissione laterale (Sideglow) e teli di materiali non opachi e con vari gradi di diffusione ottica (PE, PVC, Teflon, Policarbonati, …), in peculiari assetti.  La fibra ad emissione laterale viene stesa ad U (alimentata da uno o entrambi i rami, da FER fonti di energia rinnovabile o meno), qualora lunga a sufficienza, a sua volta la U viene distesa secondo percorsi a spirale circolare, ellittica o di altre utili geometrie.  Questo sviluppo viene posto in laminati di PE (o similari) ed ulteriormente adagiate su geometrie tridimensionali 3D atte a condizionare volumi profondi ed altrimenti inaccessibili.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150"/>
            <a:ext cx="8229600" cy="5832475"/>
          </a:xfrm>
        </p:spPr>
        <p:txBody>
          <a:bodyPr rtlCol="0">
            <a:normAutofit/>
          </a:bodyPr>
          <a:lstStyle/>
          <a:p>
            <a:pPr algn="l" fontAlgn="auto">
              <a:spcAft>
                <a:spcPts val="0"/>
              </a:spcAft>
              <a:defRPr/>
            </a:pPr>
            <a:r>
              <a:rPr lang="it-IT" dirty="0">
                <a:solidFill>
                  <a:schemeClr val="tx2"/>
                </a:solidFill>
                <a:latin typeface="+mn-lt"/>
                <a:ea typeface="+mn-ea"/>
                <a:cs typeface="+mn-cs"/>
              </a:rPr>
              <a:t>Il sistema ha impiego in:</a:t>
            </a:r>
            <a:br>
              <a:rPr lang="it-IT" dirty="0">
                <a:solidFill>
                  <a:schemeClr val="tx2"/>
                </a:solidFill>
                <a:latin typeface="+mn-lt"/>
                <a:ea typeface="+mn-ea"/>
                <a:cs typeface="+mn-cs"/>
              </a:rPr>
            </a:br>
            <a:br>
              <a:rPr lang="it-IT" sz="3600" dirty="0">
                <a:solidFill>
                  <a:schemeClr val="tx2"/>
                </a:solidFill>
                <a:latin typeface="+mn-lt"/>
                <a:ea typeface="+mn-ea"/>
                <a:cs typeface="+mn-cs"/>
              </a:rPr>
            </a:br>
            <a:r>
              <a:rPr lang="it-IT" sz="3600" dirty="0">
                <a:solidFill>
                  <a:srgbClr val="FF0000"/>
                </a:solidFill>
                <a:latin typeface="+mn-lt"/>
                <a:ea typeface="+mn-ea"/>
                <a:cs typeface="+mn-cs"/>
              </a:rPr>
              <a:t>- </a:t>
            </a:r>
            <a:r>
              <a:rPr lang="it-IT" sz="4000" dirty="0">
                <a:solidFill>
                  <a:srgbClr val="FF0000"/>
                </a:solidFill>
                <a:latin typeface="+mn-lt"/>
                <a:ea typeface="+mn-ea"/>
                <a:cs typeface="+mn-cs"/>
              </a:rPr>
              <a:t>agraria</a:t>
            </a:r>
            <a:br>
              <a:rPr lang="it-IT" sz="4000" dirty="0">
                <a:solidFill>
                  <a:srgbClr val="FF0000"/>
                </a:solidFill>
                <a:latin typeface="+mn-lt"/>
                <a:ea typeface="+mn-ea"/>
                <a:cs typeface="+mn-cs"/>
              </a:rPr>
            </a:br>
            <a:r>
              <a:rPr lang="it-IT" sz="4000" dirty="0">
                <a:solidFill>
                  <a:srgbClr val="FF0000"/>
                </a:solidFill>
                <a:latin typeface="+mn-lt"/>
                <a:ea typeface="+mn-ea"/>
                <a:cs typeface="+mn-cs"/>
              </a:rPr>
              <a:t>- coltivazione di alghe</a:t>
            </a:r>
            <a:br>
              <a:rPr lang="it-IT" sz="4000" dirty="0">
                <a:solidFill>
                  <a:srgbClr val="FF0000"/>
                </a:solidFill>
                <a:latin typeface="+mn-lt"/>
                <a:ea typeface="+mn-ea"/>
                <a:cs typeface="+mn-cs"/>
              </a:rPr>
            </a:br>
            <a:r>
              <a:rPr lang="it-IT" sz="4000" dirty="0">
                <a:solidFill>
                  <a:srgbClr val="FF0000"/>
                </a:solidFill>
                <a:latin typeface="+mn-lt"/>
                <a:ea typeface="+mn-ea"/>
                <a:cs typeface="+mn-cs"/>
              </a:rPr>
              <a:t>- campi sportivi in erba</a:t>
            </a:r>
            <a:br>
              <a:rPr lang="it-IT" sz="4000" dirty="0">
                <a:solidFill>
                  <a:srgbClr val="FF0000"/>
                </a:solidFill>
                <a:latin typeface="+mn-lt"/>
                <a:ea typeface="+mn-ea"/>
                <a:cs typeface="+mn-cs"/>
              </a:rPr>
            </a:br>
            <a:br>
              <a:rPr lang="it-IT" dirty="0">
                <a:solidFill>
                  <a:schemeClr val="tx2"/>
                </a:solidFill>
              </a:rPr>
            </a:br>
            <a:endParaRPr lang="it-IT"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32770" name="Titolo 1"/>
          <p:cNvSpPr>
            <a:spLocks noGrp="1"/>
          </p:cNvSpPr>
          <p:nvPr>
            <p:ph type="title"/>
          </p:nvPr>
        </p:nvSpPr>
        <p:spPr>
          <a:xfrm>
            <a:off x="457200" y="274638"/>
            <a:ext cx="8229600" cy="922337"/>
          </a:xfrm>
        </p:spPr>
        <p:txBody>
          <a:bodyPr/>
          <a:lstStyle/>
          <a:p>
            <a:r>
              <a:rPr lang="it-IT">
                <a:solidFill>
                  <a:schemeClr val="tx2"/>
                </a:solidFill>
              </a:rPr>
              <a:t>Vantaggi</a:t>
            </a:r>
          </a:p>
        </p:txBody>
      </p:sp>
      <p:sp>
        <p:nvSpPr>
          <p:cNvPr id="32771" name="Segnaposto contenuto 2"/>
          <p:cNvSpPr>
            <a:spLocks noGrp="1"/>
          </p:cNvSpPr>
          <p:nvPr>
            <p:ph idx="1"/>
          </p:nvPr>
        </p:nvSpPr>
        <p:spPr>
          <a:xfrm>
            <a:off x="457200" y="1600200"/>
            <a:ext cx="8229600" cy="4852988"/>
          </a:xfrm>
        </p:spPr>
        <p:txBody>
          <a:bodyPr/>
          <a:lstStyle/>
          <a:p>
            <a:r>
              <a:rPr lang="it-IT"/>
              <a:t>Aumento notevole della crescita di colture vegetali</a:t>
            </a:r>
          </a:p>
          <a:p>
            <a:r>
              <a:rPr lang="it-IT"/>
              <a:t>Abbattimento costi di fertilizzazione</a:t>
            </a:r>
          </a:p>
          <a:p>
            <a:r>
              <a:rPr lang="it-IT"/>
              <a:t>Crescita omogenea e costante, con forza di radicamento eccellente, dell’erba in campi da gioco in assenza parziale di luce solare diretta</a:t>
            </a:r>
          </a:p>
          <a:p>
            <a:endParaRPr lang="it-IT"/>
          </a:p>
          <a:p>
            <a:endParaRPr lang="it-IT"/>
          </a:p>
          <a:p>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4213" y="549275"/>
            <a:ext cx="7772400" cy="1800225"/>
          </a:xfrm>
        </p:spPr>
        <p:txBody>
          <a:bodyPr rtlCol="0">
            <a:normAutofit fontScale="90000"/>
          </a:bodyPr>
          <a:lstStyle/>
          <a:p>
            <a:pPr fontAlgn="auto">
              <a:spcAft>
                <a:spcPts val="0"/>
              </a:spcAft>
              <a:defRPr/>
            </a:pPr>
            <a:r>
              <a:rPr lang="it-IT" sz="8900" b="1" dirty="0"/>
              <a:t>CMTC</a:t>
            </a:r>
            <a:r>
              <a:rPr lang="x-none" sz="6000" b="1"/>
              <a:t> </a:t>
            </a:r>
            <a:br>
              <a:rPr lang="it-IT" b="1" dirty="0"/>
            </a:br>
            <a:endParaRPr lang="it-IT" sz="3600" dirty="0"/>
          </a:p>
        </p:txBody>
      </p:sp>
      <p:sp>
        <p:nvSpPr>
          <p:cNvPr id="3" name="Sottotitolo 2"/>
          <p:cNvSpPr>
            <a:spLocks noGrp="1"/>
          </p:cNvSpPr>
          <p:nvPr>
            <p:ph type="subTitle" idx="1"/>
          </p:nvPr>
        </p:nvSpPr>
        <p:spPr>
          <a:xfrm>
            <a:off x="755650" y="3860800"/>
            <a:ext cx="7777163" cy="1990725"/>
          </a:xfrm>
        </p:spPr>
        <p:txBody>
          <a:bodyPr rtlCol="0">
            <a:normAutofit fontScale="70000" lnSpcReduction="20000"/>
          </a:bodyPr>
          <a:lstStyle/>
          <a:p>
            <a:pPr fontAlgn="auto">
              <a:spcAft>
                <a:spcPts val="0"/>
              </a:spcAft>
              <a:buFont typeface="Arial" panose="020B0604020202020204" pitchFamily="34" charset="0"/>
              <a:buNone/>
              <a:defRPr/>
            </a:pPr>
            <a:br>
              <a:rPr lang="it-IT" sz="5100" dirty="0">
                <a:solidFill>
                  <a:schemeClr val="tx2"/>
                </a:solidFill>
              </a:rPr>
            </a:br>
            <a:r>
              <a:rPr lang="en-GB" sz="4000" u="sng" dirty="0">
                <a:solidFill>
                  <a:schemeClr val="tx2"/>
                </a:solidFill>
                <a:hlinkClick r:id="rId2"/>
              </a:rPr>
              <a:t>CMTC™</a:t>
            </a:r>
            <a:r>
              <a:rPr lang="en-US" sz="4000" dirty="0">
                <a:solidFill>
                  <a:schemeClr val="tx2"/>
                </a:solidFill>
              </a:rPr>
              <a:t> - </a:t>
            </a:r>
            <a:r>
              <a:rPr lang="en-US" sz="4000" dirty="0" err="1">
                <a:solidFill>
                  <a:schemeClr val="tx2"/>
                </a:solidFill>
              </a:rPr>
              <a:t>Cromatic</a:t>
            </a:r>
            <a:r>
              <a:rPr lang="en-US" sz="4000" dirty="0">
                <a:solidFill>
                  <a:schemeClr val="tx2"/>
                </a:solidFill>
              </a:rPr>
              <a:t> Mixer and Thermal Capture (selector and mixer spectrum radiative </a:t>
            </a:r>
          </a:p>
          <a:p>
            <a:pPr fontAlgn="auto">
              <a:spcAft>
                <a:spcPts val="0"/>
              </a:spcAft>
              <a:buFont typeface="Arial" panose="020B0604020202020204" pitchFamily="34" charset="0"/>
              <a:buNone/>
              <a:defRPr/>
            </a:pPr>
            <a:r>
              <a:rPr lang="en-US" sz="4000" dirty="0">
                <a:solidFill>
                  <a:schemeClr val="tx2"/>
                </a:solidFill>
              </a:rPr>
              <a:t>with thermal capture from RES).</a:t>
            </a:r>
            <a:br>
              <a:rPr lang="en-GB" dirty="0"/>
            </a:br>
            <a:endParaRPr lang="it-IT" dirty="0"/>
          </a:p>
        </p:txBody>
      </p:sp>
      <p:sp>
        <p:nvSpPr>
          <p:cNvPr id="4" name="Rettangolo 3"/>
          <p:cNvSpPr>
            <a:spLocks noChangeArrowheads="1"/>
          </p:cNvSpPr>
          <p:nvPr/>
        </p:nvSpPr>
        <p:spPr bwMode="auto">
          <a:xfrm>
            <a:off x="611188" y="2492375"/>
            <a:ext cx="8137525" cy="1584325"/>
          </a:xfrm>
          <a:prstGeom prst="rect">
            <a:avLst/>
          </a:prstGeom>
          <a:solidFill>
            <a:srgbClr val="CCFFCC"/>
          </a:solidFill>
          <a:ln w="25400" algn="ctr">
            <a:solidFill>
              <a:schemeClr val="bg1"/>
            </a:solidFill>
            <a:miter lim="800000"/>
            <a:headEnd/>
            <a:tailEnd/>
          </a:ln>
        </p:spPr>
        <p:txBody>
          <a:bodyPr anchor="ctr"/>
          <a:lstStyle/>
          <a:p>
            <a:pPr algn="ctr" fontAlgn="auto">
              <a:spcBef>
                <a:spcPts val="0"/>
              </a:spcBef>
              <a:spcAft>
                <a:spcPts val="0"/>
              </a:spcAft>
              <a:defRPr/>
            </a:pPr>
            <a:r>
              <a:rPr lang="it-IT" sz="3200" dirty="0">
                <a:solidFill>
                  <a:srgbClr val="FF0000"/>
                </a:solidFill>
                <a:latin typeface="+mn-lt"/>
                <a:cs typeface="+mn-cs"/>
              </a:rPr>
              <a:t>Sistema di selezione e cattura </a:t>
            </a:r>
          </a:p>
          <a:p>
            <a:pPr algn="ctr" fontAlgn="auto">
              <a:spcBef>
                <a:spcPts val="0"/>
              </a:spcBef>
              <a:spcAft>
                <a:spcPts val="0"/>
              </a:spcAft>
              <a:defRPr/>
            </a:pPr>
            <a:r>
              <a:rPr lang="it-IT" sz="3200" dirty="0">
                <a:solidFill>
                  <a:srgbClr val="FF0000"/>
                </a:solidFill>
                <a:latin typeface="+mn-lt"/>
                <a:cs typeface="+mn-cs"/>
              </a:rPr>
              <a:t>dello spettro solare </a:t>
            </a:r>
          </a:p>
          <a:p>
            <a:pPr algn="ctr" fontAlgn="auto">
              <a:spcBef>
                <a:spcPts val="0"/>
              </a:spcBef>
              <a:spcAft>
                <a:spcPts val="0"/>
              </a:spcAft>
              <a:defRPr/>
            </a:pPr>
            <a:r>
              <a:rPr lang="it-IT" sz="3200" dirty="0">
                <a:solidFill>
                  <a:srgbClr val="FF0000"/>
                </a:solidFill>
                <a:latin typeface="+mn-lt"/>
                <a:cs typeface="+mn-cs"/>
              </a:rPr>
              <a:t>occorrente alle specifiche destinazioni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0">
              <a:srgbClr val="7030A0"/>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4818" name="Titolo 1"/>
          <p:cNvSpPr>
            <a:spLocks noGrp="1"/>
          </p:cNvSpPr>
          <p:nvPr>
            <p:ph type="title"/>
          </p:nvPr>
        </p:nvSpPr>
        <p:spPr>
          <a:xfrm>
            <a:off x="457200" y="274638"/>
            <a:ext cx="8229600" cy="6034087"/>
          </a:xfrm>
        </p:spPr>
        <p:txBody>
          <a:bodyPr/>
          <a:lstStyle/>
          <a:p>
            <a:pPr algn="just"/>
            <a:r>
              <a:rPr lang="it-IT" sz="2400"/>
              <a:t>CMTC riguarda un sistema di cattura termica ed un selezionato assortimento di irraggiamento nello spettro Visibile, da avviare mediante fibre ottiche puntuali a specifiche utenze. La captazione presenta rilevante efficacia sia sotto il profilo termico che ottico in relazione ai costi. Le applicazioni sono rilevanti sia sotto il profilo energetico che di processi di coltivazioni algali oltre che ad integrazione della digestione anaerobica, o comunque che necessitino di una specifica componente luminosa senza componenti spurie in processi biologici specifici (in cui radiazioni UV o IR potrebbero compromettere il processo gestito).  CMTC è una stratigrafia, a sviluppo parabolide, atta a riflettere e convogliare (mediante un riflettore Cassegrain) alcune componenti dello spettro elettromagnetico nel visibile verso una lente ottica e quindi all’interno di una fibra ottica. Contemporaneamente serve a catturare energia termica dal residuo dell’irraggiamento non riflesso e soprattutto dalla condizione ambientale.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150"/>
            <a:ext cx="8229600" cy="5832475"/>
          </a:xfrm>
        </p:spPr>
        <p:txBody>
          <a:bodyPr rtlCol="0">
            <a:normAutofit/>
          </a:bodyPr>
          <a:lstStyle/>
          <a:p>
            <a:pPr fontAlgn="auto">
              <a:spcAft>
                <a:spcPts val="0"/>
              </a:spcAft>
              <a:defRPr/>
            </a:pPr>
            <a:r>
              <a:rPr lang="it-IT" sz="4800" dirty="0">
                <a:solidFill>
                  <a:schemeClr val="tx2"/>
                </a:solidFill>
                <a:latin typeface="+mn-lt"/>
                <a:ea typeface="+mn-ea"/>
                <a:cs typeface="+mn-cs"/>
              </a:rPr>
              <a:t>Il sistema permette una forte produzione termica ed elettrica: </a:t>
            </a:r>
            <a:r>
              <a:rPr lang="it-IT" sz="4800" u="sng" dirty="0">
                <a:solidFill>
                  <a:schemeClr val="tx2"/>
                </a:solidFill>
                <a:latin typeface="+mn-lt"/>
                <a:ea typeface="+mn-ea"/>
                <a:cs typeface="+mn-cs"/>
              </a:rPr>
              <a:t>ha impiego, quindi, in qualsiasi settore industriale e civile</a:t>
            </a:r>
            <a:br>
              <a:rPr lang="it-IT" sz="4000" dirty="0">
                <a:solidFill>
                  <a:srgbClr val="FF0000"/>
                </a:solidFill>
                <a:latin typeface="+mn-lt"/>
                <a:ea typeface="+mn-ea"/>
                <a:cs typeface="+mn-cs"/>
              </a:rPr>
            </a:br>
            <a:br>
              <a:rPr lang="it-IT" dirty="0">
                <a:solidFill>
                  <a:schemeClr val="tx2"/>
                </a:solidFill>
              </a:rPr>
            </a:br>
            <a:endParaRPr lang="it-IT" dirty="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6866" name="Titolo 1"/>
          <p:cNvSpPr>
            <a:spLocks noGrp="1"/>
          </p:cNvSpPr>
          <p:nvPr>
            <p:ph type="title"/>
          </p:nvPr>
        </p:nvSpPr>
        <p:spPr>
          <a:xfrm>
            <a:off x="457200" y="274638"/>
            <a:ext cx="8229600" cy="922337"/>
          </a:xfrm>
        </p:spPr>
        <p:txBody>
          <a:bodyPr/>
          <a:lstStyle/>
          <a:p>
            <a:r>
              <a:rPr lang="it-IT">
                <a:solidFill>
                  <a:schemeClr val="tx2"/>
                </a:solidFill>
              </a:rPr>
              <a:t>Vantaggi</a:t>
            </a:r>
          </a:p>
        </p:txBody>
      </p:sp>
      <p:sp>
        <p:nvSpPr>
          <p:cNvPr id="3" name="Segnaposto contenuto 2"/>
          <p:cNvSpPr>
            <a:spLocks noGrp="1"/>
          </p:cNvSpPr>
          <p:nvPr>
            <p:ph idx="1"/>
          </p:nvPr>
        </p:nvSpPr>
        <p:spPr>
          <a:xfrm>
            <a:off x="457200" y="1600200"/>
            <a:ext cx="8229600" cy="4852988"/>
          </a:xfrm>
        </p:spPr>
        <p:txBody>
          <a:bodyPr rtlCol="0">
            <a:normAutofit/>
          </a:bodyPr>
          <a:lstStyle/>
          <a:p>
            <a:pPr fontAlgn="auto">
              <a:spcAft>
                <a:spcPts val="0"/>
              </a:spcAft>
              <a:buFont typeface="Arial" panose="020B0604020202020204" pitchFamily="34" charset="0"/>
              <a:buChar char="•"/>
              <a:defRPr/>
            </a:pPr>
            <a:r>
              <a:rPr lang="it-IT" sz="4000" dirty="0"/>
              <a:t>Abbattimento dei costi per utilizzo di energia elettrica e termica</a:t>
            </a:r>
          </a:p>
          <a:p>
            <a:pPr marL="0" indent="0" fontAlgn="auto">
              <a:spcAft>
                <a:spcPts val="0"/>
              </a:spcAft>
              <a:buFont typeface="Arial" panose="020B0604020202020204" pitchFamily="34" charset="0"/>
              <a:buNone/>
              <a:defRPr/>
            </a:pPr>
            <a:endParaRPr lang="it-IT" dirty="0"/>
          </a:p>
          <a:p>
            <a:pPr fontAlgn="auto">
              <a:spcAft>
                <a:spcPts val="0"/>
              </a:spcAft>
              <a:buFont typeface="Arial" panose="020B0604020202020204" pitchFamily="34" charset="0"/>
              <a:buChar char="•"/>
              <a:defRPr/>
            </a:pPr>
            <a:endParaRPr lang="it-IT" dirty="0"/>
          </a:p>
          <a:p>
            <a:pPr fontAlgn="auto">
              <a:spcAft>
                <a:spcPts val="0"/>
              </a:spcAft>
              <a:buFont typeface="Arial" panose="020B0604020202020204" pitchFamily="34" charset="0"/>
              <a:buChar char="•"/>
              <a:defRPr/>
            </a:pPr>
            <a:endParaRPr lang="it-IT" dirty="0"/>
          </a:p>
          <a:p>
            <a:pPr fontAlgn="auto">
              <a:spcAft>
                <a:spcPts val="0"/>
              </a:spcAft>
              <a:buFont typeface="Arial" panose="020B0604020202020204" pitchFamily="34" charset="0"/>
              <a:buChar char="•"/>
              <a:defRPr/>
            </a:pPr>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CCFF33"/>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9275"/>
            <a:ext cx="7772400" cy="1871663"/>
          </a:xfrm>
        </p:spPr>
        <p:txBody>
          <a:bodyPr rtlCol="0">
            <a:normAutofit/>
          </a:bodyPr>
          <a:lstStyle/>
          <a:p>
            <a:pPr fontAlgn="auto">
              <a:spcAft>
                <a:spcPts val="0"/>
              </a:spcAft>
              <a:defRPr/>
            </a:pPr>
            <a:r>
              <a:rPr lang="it-IT" sz="8000" b="1" dirty="0"/>
              <a:t>HWFC</a:t>
            </a:r>
            <a:r>
              <a:rPr lang="x-none" sz="6700" b="1"/>
              <a:t> </a:t>
            </a:r>
            <a:br>
              <a:rPr lang="it-IT" b="1" dirty="0"/>
            </a:br>
            <a:endParaRPr lang="it-IT" sz="3600" dirty="0"/>
          </a:p>
        </p:txBody>
      </p:sp>
      <p:sp>
        <p:nvSpPr>
          <p:cNvPr id="3" name="Sottotitolo 2"/>
          <p:cNvSpPr>
            <a:spLocks noGrp="1"/>
          </p:cNvSpPr>
          <p:nvPr>
            <p:ph type="subTitle" idx="1"/>
          </p:nvPr>
        </p:nvSpPr>
        <p:spPr>
          <a:xfrm>
            <a:off x="755650" y="4292600"/>
            <a:ext cx="7777163" cy="1584325"/>
          </a:xfrm>
        </p:spPr>
        <p:txBody>
          <a:bodyPr rtlCol="0">
            <a:normAutofit/>
          </a:bodyPr>
          <a:lstStyle/>
          <a:p>
            <a:pPr fontAlgn="auto">
              <a:spcAft>
                <a:spcPts val="0"/>
              </a:spcAft>
              <a:buFont typeface="Arial" panose="020B0604020202020204" pitchFamily="34" charset="0"/>
              <a:buNone/>
              <a:defRPr/>
            </a:pPr>
            <a:r>
              <a:rPr lang="en-GB" sz="2800" u="sng" dirty="0">
                <a:hlinkClick r:id="rId2"/>
              </a:rPr>
              <a:t>HWFC</a:t>
            </a:r>
            <a:r>
              <a:rPr lang="en-GB" sz="2800" u="sng" dirty="0">
                <a:solidFill>
                  <a:schemeClr val="tx2"/>
                </a:solidFill>
                <a:hlinkClick r:id="rId2"/>
              </a:rPr>
              <a:t>™</a:t>
            </a:r>
            <a:r>
              <a:rPr lang="en-US" sz="2800" dirty="0">
                <a:solidFill>
                  <a:schemeClr val="tx2"/>
                </a:solidFill>
              </a:rPr>
              <a:t> - </a:t>
            </a:r>
            <a:r>
              <a:rPr lang="en-US" sz="2800" dirty="0" err="1">
                <a:solidFill>
                  <a:schemeClr val="tx2"/>
                </a:solidFill>
              </a:rPr>
              <a:t>Hidrogen</a:t>
            </a:r>
            <a:r>
              <a:rPr lang="en-US" sz="2800" dirty="0">
                <a:solidFill>
                  <a:schemeClr val="tx2"/>
                </a:solidFill>
              </a:rPr>
              <a:t> Water Fuel Cell </a:t>
            </a:r>
          </a:p>
          <a:p>
            <a:pPr fontAlgn="auto">
              <a:spcAft>
                <a:spcPts val="0"/>
              </a:spcAft>
              <a:buFont typeface="Arial" panose="020B0604020202020204" pitchFamily="34" charset="0"/>
              <a:buNone/>
              <a:defRPr/>
            </a:pPr>
            <a:r>
              <a:rPr lang="en-US" sz="2800" dirty="0">
                <a:solidFill>
                  <a:schemeClr val="tx2"/>
                </a:solidFill>
              </a:rPr>
              <a:t>(extraction of hydrogen from liquid with its conversion into electricity and heat).</a:t>
            </a:r>
            <a:endParaRPr lang="it-IT" sz="2800" dirty="0">
              <a:solidFill>
                <a:schemeClr val="tx2"/>
              </a:solidFill>
            </a:endParaRPr>
          </a:p>
        </p:txBody>
      </p:sp>
      <p:sp>
        <p:nvSpPr>
          <p:cNvPr id="4" name="Rettangolo 3" descr="Bouquet"/>
          <p:cNvSpPr>
            <a:spLocks noChangeArrowheads="1"/>
          </p:cNvSpPr>
          <p:nvPr/>
        </p:nvSpPr>
        <p:spPr bwMode="auto">
          <a:xfrm>
            <a:off x="582613" y="2492375"/>
            <a:ext cx="8137525" cy="1584325"/>
          </a:xfrm>
          <a:prstGeom prst="rect">
            <a:avLst/>
          </a:prstGeom>
          <a:blipFill dpi="0" rotWithShape="1">
            <a:blip r:embed="rId3"/>
            <a:srcRect/>
            <a:tile tx="0" ty="0" sx="100000" sy="100000" flip="none" algn="tl"/>
          </a:blipFill>
          <a:ln w="25400" algn="ctr">
            <a:solidFill>
              <a:schemeClr val="bg1"/>
            </a:solidFill>
            <a:miter lim="800000"/>
            <a:headEnd/>
            <a:tailEnd/>
          </a:ln>
        </p:spPr>
        <p:txBody>
          <a:bodyPr anchor="ctr"/>
          <a:lstStyle/>
          <a:p>
            <a:pPr algn="ctr" fontAlgn="auto">
              <a:spcBef>
                <a:spcPts val="0"/>
              </a:spcBef>
              <a:spcAft>
                <a:spcPts val="0"/>
              </a:spcAft>
              <a:defRPr/>
            </a:pPr>
            <a:r>
              <a:rPr lang="it-IT" sz="3200" dirty="0">
                <a:solidFill>
                  <a:srgbClr val="FF0000"/>
                </a:solidFill>
                <a:latin typeface="+mn-lt"/>
                <a:cs typeface="+mn-cs"/>
              </a:rPr>
              <a:t>Sistema</a:t>
            </a:r>
            <a:r>
              <a:rPr lang="x-none" sz="3200">
                <a:solidFill>
                  <a:srgbClr val="FF0000"/>
                </a:solidFill>
                <a:latin typeface="+mn-lt"/>
                <a:cs typeface="+mn-cs"/>
              </a:rPr>
              <a:t> per cattura dell'idrogeno in fluidi a</a:t>
            </a:r>
            <a:r>
              <a:rPr lang="it-IT" sz="3200" dirty="0">
                <a:solidFill>
                  <a:srgbClr val="FF0000"/>
                </a:solidFill>
                <a:latin typeface="+mn-lt"/>
                <a:cs typeface="+mn-cs"/>
              </a:rPr>
              <a:t>c</a:t>
            </a:r>
            <a:r>
              <a:rPr lang="x-none" sz="3200">
                <a:solidFill>
                  <a:srgbClr val="FF0000"/>
                </a:solidFill>
                <a:latin typeface="+mn-lt"/>
                <a:cs typeface="+mn-cs"/>
              </a:rPr>
              <a:t>quosi e sua conversione </a:t>
            </a:r>
            <a:r>
              <a:rPr lang="it-IT" sz="3200" dirty="0">
                <a:solidFill>
                  <a:srgbClr val="FF0000"/>
                </a:solidFill>
                <a:latin typeface="+mn-lt"/>
                <a:cs typeface="+mn-cs"/>
              </a:rPr>
              <a:t>in</a:t>
            </a:r>
          </a:p>
          <a:p>
            <a:pPr algn="ctr" fontAlgn="auto">
              <a:spcBef>
                <a:spcPts val="0"/>
              </a:spcBef>
              <a:spcAft>
                <a:spcPts val="0"/>
              </a:spcAft>
              <a:defRPr/>
            </a:pPr>
            <a:r>
              <a:rPr lang="x-none" sz="3200">
                <a:solidFill>
                  <a:srgbClr val="FF0000"/>
                </a:solidFill>
                <a:latin typeface="+mn-lt"/>
                <a:cs typeface="+mn-cs"/>
              </a:rPr>
              <a:t>energia elettrica </a:t>
            </a:r>
            <a:r>
              <a:rPr lang="it-IT" sz="3200" dirty="0">
                <a:solidFill>
                  <a:srgbClr val="FF0000"/>
                </a:solidFill>
                <a:latin typeface="+mn-lt"/>
                <a:cs typeface="+mn-cs"/>
              </a:rPr>
              <a:t>(</a:t>
            </a:r>
            <a:r>
              <a:rPr lang="x-none" sz="3200">
                <a:solidFill>
                  <a:srgbClr val="FF0000"/>
                </a:solidFill>
                <a:latin typeface="+mn-lt"/>
                <a:cs typeface="+mn-cs"/>
              </a:rPr>
              <a:t>corrente continua</a:t>
            </a:r>
            <a:r>
              <a:rPr lang="it-IT" sz="3200" dirty="0">
                <a:solidFill>
                  <a:srgbClr val="FF0000"/>
                </a:solidFill>
                <a:latin typeface="+mn-lt"/>
                <a:cs typeface="+mn-c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p:txBody>
          <a:bodyPr/>
          <a:lstStyle/>
          <a:p>
            <a:r>
              <a:rPr lang="it-IT">
                <a:solidFill>
                  <a:schemeClr val="tx2"/>
                </a:solidFill>
              </a:rPr>
              <a:t>Impiego del sistema</a:t>
            </a:r>
          </a:p>
        </p:txBody>
      </p:sp>
      <p:sp>
        <p:nvSpPr>
          <p:cNvPr id="3" name="Segnaposto contenuto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it-IT" sz="3600" dirty="0"/>
              <a:t>Allevamenti animali</a:t>
            </a:r>
          </a:p>
          <a:p>
            <a:pPr fontAlgn="auto">
              <a:spcAft>
                <a:spcPts val="0"/>
              </a:spcAft>
              <a:buFont typeface="Arial" panose="020B0604020202020204" pitchFamily="34" charset="0"/>
              <a:buChar char="•"/>
              <a:defRPr/>
            </a:pPr>
            <a:r>
              <a:rPr lang="it-IT" sz="3600" dirty="0"/>
              <a:t>Agricoltura</a:t>
            </a:r>
          </a:p>
          <a:p>
            <a:pPr fontAlgn="auto">
              <a:spcAft>
                <a:spcPts val="0"/>
              </a:spcAft>
              <a:buFont typeface="Arial" panose="020B0604020202020204" pitchFamily="34" charset="0"/>
              <a:buChar char="•"/>
              <a:defRPr/>
            </a:pPr>
            <a:r>
              <a:rPr lang="it-IT" sz="3600" dirty="0"/>
              <a:t>Condomini, Case di riposo ed Ospedali</a:t>
            </a:r>
          </a:p>
          <a:p>
            <a:pPr fontAlgn="auto">
              <a:spcAft>
                <a:spcPts val="0"/>
              </a:spcAft>
              <a:buFont typeface="Arial" panose="020B0604020202020204" pitchFamily="34" charset="0"/>
              <a:buChar char="•"/>
              <a:defRPr/>
            </a:pPr>
            <a:r>
              <a:rPr lang="it-IT" sz="3600" dirty="0"/>
              <a:t>Mercati generali di carni, frutta e verdura</a:t>
            </a:r>
          </a:p>
          <a:p>
            <a:pPr fontAlgn="auto">
              <a:spcAft>
                <a:spcPts val="0"/>
              </a:spcAft>
              <a:buFont typeface="Arial" panose="020B0604020202020204" pitchFamily="34" charset="0"/>
              <a:buChar char="•"/>
              <a:defRPr/>
            </a:pPr>
            <a:r>
              <a:rPr lang="it-IT" sz="3600" dirty="0"/>
              <a:t>Supermercati e Mense</a:t>
            </a:r>
          </a:p>
          <a:p>
            <a:pPr marL="0" indent="0" fontAlgn="auto">
              <a:spcAft>
                <a:spcPts val="0"/>
              </a:spcAft>
              <a:buFont typeface="Arial" panose="020B0604020202020204" pitchFamily="34" charset="0"/>
              <a:buNone/>
              <a:defRPr/>
            </a:pP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CCFF33"/>
            </a:gs>
          </a:gsLst>
          <a:lin ang="5400000" scaled="1"/>
        </a:gradFill>
        <a:effectLst/>
      </p:bgPr>
    </p:bg>
    <p:spTree>
      <p:nvGrpSpPr>
        <p:cNvPr id="1" name=""/>
        <p:cNvGrpSpPr/>
        <p:nvPr/>
      </p:nvGrpSpPr>
      <p:grpSpPr>
        <a:xfrm>
          <a:off x="0" y="0"/>
          <a:ext cx="0" cy="0"/>
          <a:chOff x="0" y="0"/>
          <a:chExt cx="0" cy="0"/>
        </a:xfrm>
      </p:grpSpPr>
      <p:sp>
        <p:nvSpPr>
          <p:cNvPr id="38913" name="Titolo 1"/>
          <p:cNvSpPr>
            <a:spLocks noGrp="1"/>
          </p:cNvSpPr>
          <p:nvPr>
            <p:ph type="title"/>
          </p:nvPr>
        </p:nvSpPr>
        <p:spPr>
          <a:xfrm>
            <a:off x="457200" y="274638"/>
            <a:ext cx="8229600" cy="6034087"/>
          </a:xfrm>
        </p:spPr>
        <p:txBody>
          <a:bodyPr/>
          <a:lstStyle/>
          <a:p>
            <a:pPr algn="just"/>
            <a:r>
              <a:rPr lang="it-IT" sz="2400"/>
              <a:t>HWFC (in assetto MFC, microbial fuel cell) è un  sistema di cattura dell’idrogeno presente in soluzione acquosa (che non abbandona facilmente) e convertirlo in energia elettrica in corrente continua, evitando così di dover mantenere le condizioni per il consorzio di batteri (popolazione microbica) idrogenotrofi (che producono metano partendo da CO2 e idrogeno) nel favorire i processi di metanogenesi nei digestori anaerobici, da cui deriva. HWFC è integrato da diffusori di componenti  dello spettro visibile (e non) con cui favorire la produzione in loco di idrogeno nella matrice biologica (o altri processi perseguiti) e convertirlo in energia elettrica. HWFC confinato in ambiente stagno ed asservito, ad esempio, a coltivazioni algali (in assetto MEC, microbial electrolysis cell), consente di produrre idrogeno, come vettore per lo stoccaggio di cascami elettrici non pregiati (ad esempio risulte da parchi eolici o di derivazione fossili in date fasce orarie) per mobilità sostenibile o altro.</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CCFF33"/>
            </a:gs>
          </a:gsLst>
          <a:lin ang="5400000" scaled="1"/>
        </a:gradFill>
        <a:effectLst/>
      </p:bgPr>
    </p:bg>
    <p:spTree>
      <p:nvGrpSpPr>
        <p:cNvPr id="1" name=""/>
        <p:cNvGrpSpPr/>
        <p:nvPr/>
      </p:nvGrpSpPr>
      <p:grpSpPr>
        <a:xfrm>
          <a:off x="0" y="0"/>
          <a:ext cx="0" cy="0"/>
          <a:chOff x="0" y="0"/>
          <a:chExt cx="0" cy="0"/>
        </a:xfrm>
      </p:grpSpPr>
      <p:sp>
        <p:nvSpPr>
          <p:cNvPr id="39937" name="Titolo 1"/>
          <p:cNvSpPr>
            <a:spLocks noGrp="1"/>
          </p:cNvSpPr>
          <p:nvPr>
            <p:ph type="ctrTitle"/>
          </p:nvPr>
        </p:nvSpPr>
        <p:spPr>
          <a:xfrm>
            <a:off x="684213" y="836613"/>
            <a:ext cx="7772400" cy="4608512"/>
          </a:xfrm>
        </p:spPr>
        <p:txBody>
          <a:bodyPr/>
          <a:lstStyle/>
          <a:p>
            <a:r>
              <a:rPr lang="it-IT" sz="4000">
                <a:solidFill>
                  <a:schemeClr val="tx2"/>
                </a:solidFill>
              </a:rPr>
              <a:t>Il sistema ha impiego in aziende</a:t>
            </a:r>
            <a:br>
              <a:rPr lang="it-IT" sz="4000">
                <a:solidFill>
                  <a:schemeClr val="tx2"/>
                </a:solidFill>
              </a:rPr>
            </a:br>
            <a:r>
              <a:rPr lang="it-IT" sz="4000">
                <a:solidFill>
                  <a:schemeClr val="tx2"/>
                </a:solidFill>
              </a:rPr>
              <a:t>che utilizzano processi produttivi</a:t>
            </a:r>
            <a:br>
              <a:rPr lang="it-IT" sz="4000">
                <a:solidFill>
                  <a:schemeClr val="tx2"/>
                </a:solidFill>
              </a:rPr>
            </a:br>
            <a:r>
              <a:rPr lang="it-IT" sz="4000">
                <a:solidFill>
                  <a:schemeClr val="tx2"/>
                </a:solidFill>
              </a:rPr>
              <a:t>con impiego elevato di idrogeno</a:t>
            </a:r>
            <a:br>
              <a:rPr lang="it-IT" sz="4000">
                <a:solidFill>
                  <a:schemeClr val="tx2"/>
                </a:solidFill>
              </a:rPr>
            </a:br>
            <a:br>
              <a:rPr lang="it-IT" sz="4000">
                <a:solidFill>
                  <a:schemeClr val="tx2"/>
                </a:solidFill>
              </a:rPr>
            </a:br>
            <a:r>
              <a:rPr lang="it-IT" sz="4000">
                <a:solidFill>
                  <a:schemeClr val="tx2"/>
                </a:solidFill>
              </a:rPr>
              <a:t>HWFC permette economie di scala </a:t>
            </a:r>
            <a:br>
              <a:rPr lang="it-IT" sz="4000">
                <a:solidFill>
                  <a:schemeClr val="tx2"/>
                </a:solidFill>
              </a:rPr>
            </a:br>
            <a:r>
              <a:rPr lang="it-IT" sz="4000">
                <a:solidFill>
                  <a:schemeClr val="tx2"/>
                </a:solidFill>
              </a:rPr>
              <a:t>a livelli eccellenti</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FF99FF">
                <a:gamma/>
                <a:shade val="46275"/>
                <a:invGamma/>
              </a:srgb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4213" y="549275"/>
            <a:ext cx="7772400" cy="1800225"/>
          </a:xfrm>
        </p:spPr>
        <p:txBody>
          <a:bodyPr rtlCol="0">
            <a:normAutofit fontScale="90000"/>
          </a:bodyPr>
          <a:lstStyle/>
          <a:p>
            <a:pPr fontAlgn="auto">
              <a:spcAft>
                <a:spcPts val="0"/>
              </a:spcAft>
              <a:defRPr/>
            </a:pPr>
            <a:r>
              <a:rPr lang="it-IT" sz="8900" b="1" dirty="0"/>
              <a:t>GSMF</a:t>
            </a:r>
            <a:r>
              <a:rPr lang="x-none" sz="6000" b="1"/>
              <a:t> </a:t>
            </a:r>
            <a:br>
              <a:rPr lang="it-IT" b="1" dirty="0"/>
            </a:br>
            <a:endParaRPr lang="it-IT" sz="3600" dirty="0"/>
          </a:p>
        </p:txBody>
      </p:sp>
      <p:sp>
        <p:nvSpPr>
          <p:cNvPr id="3" name="Sottotitolo 2"/>
          <p:cNvSpPr>
            <a:spLocks noGrp="1"/>
          </p:cNvSpPr>
          <p:nvPr>
            <p:ph type="subTitle" idx="1"/>
          </p:nvPr>
        </p:nvSpPr>
        <p:spPr>
          <a:xfrm>
            <a:off x="755650" y="3860800"/>
            <a:ext cx="7777163" cy="1990725"/>
          </a:xfrm>
        </p:spPr>
        <p:txBody>
          <a:bodyPr rtlCol="0">
            <a:normAutofit fontScale="92500" lnSpcReduction="10000"/>
          </a:bodyPr>
          <a:lstStyle/>
          <a:p>
            <a:pPr fontAlgn="auto">
              <a:spcAft>
                <a:spcPts val="0"/>
              </a:spcAft>
              <a:buFont typeface="Arial" panose="020B0604020202020204" pitchFamily="34" charset="0"/>
              <a:buNone/>
              <a:defRPr/>
            </a:pPr>
            <a:br>
              <a:rPr lang="it-IT" sz="4800" dirty="0">
                <a:solidFill>
                  <a:schemeClr val="tx2"/>
                </a:solidFill>
              </a:rPr>
            </a:br>
            <a:r>
              <a:rPr lang="en-GB" sz="3000" u="sng" dirty="0">
                <a:solidFill>
                  <a:schemeClr val="tx2"/>
                </a:solidFill>
                <a:hlinkClick r:id="rId2"/>
              </a:rPr>
              <a:t>GSMF™</a:t>
            </a:r>
            <a:r>
              <a:rPr lang="en-GB" sz="3000" dirty="0">
                <a:solidFill>
                  <a:schemeClr val="tx2"/>
                </a:solidFill>
              </a:rPr>
              <a:t> - Gravity Separator Mixture Fluid, </a:t>
            </a:r>
          </a:p>
          <a:p>
            <a:pPr fontAlgn="auto">
              <a:spcAft>
                <a:spcPts val="0"/>
              </a:spcAft>
              <a:buFont typeface="Arial" panose="020B0604020202020204" pitchFamily="34" charset="0"/>
              <a:buNone/>
              <a:defRPr/>
            </a:pPr>
            <a:r>
              <a:rPr lang="en-GB" sz="3000" dirty="0">
                <a:solidFill>
                  <a:schemeClr val="tx2"/>
                </a:solidFill>
              </a:rPr>
              <a:t>gas or liquid</a:t>
            </a:r>
            <a:br>
              <a:rPr lang="en-GB" dirty="0"/>
            </a:br>
            <a:endParaRPr lang="it-IT" dirty="0"/>
          </a:p>
        </p:txBody>
      </p:sp>
      <p:sp>
        <p:nvSpPr>
          <p:cNvPr id="4" name="Rettangolo 3" descr="Velina rosa"/>
          <p:cNvSpPr>
            <a:spLocks noChangeArrowheads="1"/>
          </p:cNvSpPr>
          <p:nvPr/>
        </p:nvSpPr>
        <p:spPr bwMode="auto">
          <a:xfrm>
            <a:off x="611188" y="2492375"/>
            <a:ext cx="8137525" cy="1584325"/>
          </a:xfrm>
          <a:prstGeom prst="rect">
            <a:avLst/>
          </a:prstGeom>
          <a:blipFill dpi="0" rotWithShape="1">
            <a:blip r:embed="rId3"/>
            <a:srcRect/>
            <a:tile tx="0" ty="0" sx="100000" sy="100000" flip="none" algn="tl"/>
          </a:blipFill>
          <a:ln w="25400" algn="ctr">
            <a:solidFill>
              <a:schemeClr val="bg1"/>
            </a:solidFill>
            <a:miter lim="800000"/>
            <a:headEnd/>
            <a:tailEnd/>
          </a:ln>
        </p:spPr>
        <p:txBody>
          <a:bodyPr anchor="ctr"/>
          <a:lstStyle/>
          <a:p>
            <a:pPr algn="ctr" fontAlgn="auto">
              <a:spcBef>
                <a:spcPts val="0"/>
              </a:spcBef>
              <a:spcAft>
                <a:spcPts val="0"/>
              </a:spcAft>
              <a:defRPr/>
            </a:pPr>
            <a:r>
              <a:rPr lang="it-IT" sz="3200" dirty="0">
                <a:solidFill>
                  <a:srgbClr val="FF0000"/>
                </a:solidFill>
                <a:latin typeface="+mn-lt"/>
                <a:cs typeface="+mn-cs"/>
              </a:rPr>
              <a:t>S</a:t>
            </a:r>
            <a:r>
              <a:rPr lang="x-none" sz="3200">
                <a:solidFill>
                  <a:srgbClr val="FF0000"/>
                </a:solidFill>
                <a:latin typeface="+mn-lt"/>
                <a:cs typeface="+mn-cs"/>
              </a:rPr>
              <a:t>eparatore gravimetrico per miscele di fluidi, gassosi o liquidi, utilizzante</a:t>
            </a:r>
            <a:r>
              <a:rPr lang="it-IT" sz="3200" dirty="0">
                <a:solidFill>
                  <a:srgbClr val="FF0000"/>
                </a:solidFill>
                <a:latin typeface="+mn-lt"/>
                <a:cs typeface="+mn-cs"/>
              </a:rPr>
              <a:t> c</a:t>
            </a:r>
            <a:r>
              <a:rPr lang="x-none" sz="3200">
                <a:solidFill>
                  <a:srgbClr val="FF0000"/>
                </a:solidFill>
                <a:latin typeface="+mn-lt"/>
                <a:cs typeface="+mn-cs"/>
              </a:rPr>
              <a:t>ircuito con ritorno inverso, su base tridimensionale</a:t>
            </a:r>
            <a:endParaRPr lang="it-IT" sz="3200" dirty="0">
              <a:solidFill>
                <a:srgbClr val="FF0000"/>
              </a:solidFill>
              <a:latin typeface="+mn-lt"/>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FF99FF">
                <a:gamma/>
                <a:shade val="46275"/>
                <a:invGamma/>
              </a:srgbClr>
            </a:gs>
          </a:gsLst>
          <a:lin ang="5400000" scaled="1"/>
        </a:gradFill>
        <a:effectLst/>
      </p:bgPr>
    </p:bg>
    <p:spTree>
      <p:nvGrpSpPr>
        <p:cNvPr id="1" name=""/>
        <p:cNvGrpSpPr/>
        <p:nvPr/>
      </p:nvGrpSpPr>
      <p:grpSpPr>
        <a:xfrm>
          <a:off x="0" y="0"/>
          <a:ext cx="0" cy="0"/>
          <a:chOff x="0" y="0"/>
          <a:chExt cx="0" cy="0"/>
        </a:xfrm>
      </p:grpSpPr>
      <p:sp>
        <p:nvSpPr>
          <p:cNvPr id="41985" name="Titolo 1"/>
          <p:cNvSpPr>
            <a:spLocks noGrp="1"/>
          </p:cNvSpPr>
          <p:nvPr>
            <p:ph type="title"/>
          </p:nvPr>
        </p:nvSpPr>
        <p:spPr>
          <a:xfrm>
            <a:off x="457200" y="274638"/>
            <a:ext cx="8229600" cy="6034087"/>
          </a:xfrm>
        </p:spPr>
        <p:txBody>
          <a:bodyPr/>
          <a:lstStyle/>
          <a:p>
            <a:pPr algn="just"/>
            <a:r>
              <a:rPr lang="it-IT" sz="2800"/>
              <a:t>GSMF consiste in un sistema di separazione per miscele di liquidi o gas, efficace ed economico. Il dispositivo è costituita da un innovativo assemblaggio di prodotti elementari, di grande diffusione in ambito industriale ed alla portata di maestranze comuni. I principali prodotti impiegati sono honeycomb (tipici delle torri evaporative in controcorrente) e tubi forati (tipici del drenaggio), opportunamente allocati in apposito contenitore.</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FF99FF">
                <a:gamma/>
                <a:shade val="46275"/>
                <a:invGamma/>
              </a:srgbClr>
            </a:gs>
          </a:gsLst>
          <a:lin ang="5400000" scaled="1"/>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613"/>
            <a:ext cx="8229600" cy="5289550"/>
          </a:xfrm>
        </p:spPr>
        <p:txBody>
          <a:bodyPr rtlCol="0">
            <a:normAutofit/>
          </a:bodyPr>
          <a:lstStyle/>
          <a:p>
            <a:pPr marL="0" indent="0" fontAlgn="auto">
              <a:spcAft>
                <a:spcPts val="0"/>
              </a:spcAft>
              <a:buFont typeface="Arial" panose="020B0604020202020204" pitchFamily="34" charset="0"/>
              <a:buNone/>
              <a:defRPr/>
            </a:pPr>
            <a:r>
              <a:rPr lang="it-IT" sz="4400" dirty="0">
                <a:solidFill>
                  <a:schemeClr val="tx2"/>
                </a:solidFill>
              </a:rPr>
              <a:t>Il sistema ha impiego in:</a:t>
            </a:r>
          </a:p>
          <a:p>
            <a:pPr marL="0" indent="0" fontAlgn="auto">
              <a:spcAft>
                <a:spcPts val="0"/>
              </a:spcAft>
              <a:buFont typeface="Arial" panose="020B0604020202020204" pitchFamily="34" charset="0"/>
              <a:buNone/>
              <a:defRPr/>
            </a:pPr>
            <a:endParaRPr lang="it-IT" sz="4400" dirty="0">
              <a:solidFill>
                <a:schemeClr val="tx2"/>
              </a:solidFill>
            </a:endParaRPr>
          </a:p>
          <a:p>
            <a:pPr fontAlgn="auto">
              <a:spcAft>
                <a:spcPts val="0"/>
              </a:spcAft>
              <a:buFont typeface="Arial" panose="020B0604020202020204" pitchFamily="34" charset="0"/>
              <a:buChar char="•"/>
              <a:defRPr/>
            </a:pPr>
            <a:r>
              <a:rPr lang="it-IT" sz="4000" dirty="0">
                <a:solidFill>
                  <a:srgbClr val="FF0000"/>
                </a:solidFill>
              </a:rPr>
              <a:t>aziende alimentari </a:t>
            </a:r>
          </a:p>
          <a:p>
            <a:pPr fontAlgn="auto">
              <a:spcAft>
                <a:spcPts val="0"/>
              </a:spcAft>
              <a:buFont typeface="Arial" panose="020B0604020202020204" pitchFamily="34" charset="0"/>
              <a:buChar char="•"/>
              <a:defRPr/>
            </a:pPr>
            <a:r>
              <a:rPr lang="it-IT" sz="4000" dirty="0">
                <a:solidFill>
                  <a:srgbClr val="FF0000"/>
                </a:solidFill>
              </a:rPr>
              <a:t>aziende chimiche</a:t>
            </a:r>
          </a:p>
          <a:p>
            <a:pPr fontAlgn="auto">
              <a:spcAft>
                <a:spcPts val="0"/>
              </a:spcAft>
              <a:buFont typeface="Arial" panose="020B0604020202020204" pitchFamily="34" charset="0"/>
              <a:buChar char="•"/>
              <a:defRPr/>
            </a:pPr>
            <a:r>
              <a:rPr lang="it-IT" sz="4000" dirty="0">
                <a:solidFill>
                  <a:srgbClr val="FF0000"/>
                </a:solidFill>
              </a:rPr>
              <a:t>aziende farmaceutiche</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FF99FF">
                <a:gamma/>
                <a:shade val="46275"/>
                <a:invGamma/>
              </a:srgbClr>
            </a:gs>
          </a:gsLst>
          <a:lin ang="5400000" scaled="1"/>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713"/>
            <a:ext cx="8229600" cy="5505450"/>
          </a:xfrm>
        </p:spPr>
        <p:txBody>
          <a:bodyPr rtlCol="0">
            <a:normAutofit/>
          </a:bodyPr>
          <a:lstStyle/>
          <a:p>
            <a:pPr marL="0" indent="0" algn="ctr" fontAlgn="auto">
              <a:spcAft>
                <a:spcPts val="0"/>
              </a:spcAft>
              <a:buFont typeface="Arial" panose="020B0604020202020204" pitchFamily="34" charset="0"/>
              <a:buNone/>
              <a:defRPr/>
            </a:pPr>
            <a:r>
              <a:rPr lang="it-IT" sz="5200" dirty="0">
                <a:solidFill>
                  <a:schemeClr val="tx2"/>
                </a:solidFill>
              </a:rPr>
              <a:t>Vantaggi</a:t>
            </a:r>
          </a:p>
          <a:p>
            <a:pPr marL="0" indent="0" fontAlgn="auto">
              <a:spcAft>
                <a:spcPts val="0"/>
              </a:spcAft>
              <a:buFont typeface="Arial" panose="020B0604020202020204" pitchFamily="34" charset="0"/>
              <a:buNone/>
              <a:defRPr/>
            </a:pPr>
            <a:endParaRPr lang="it-IT" dirty="0"/>
          </a:p>
          <a:p>
            <a:pPr fontAlgn="auto">
              <a:spcAft>
                <a:spcPts val="0"/>
              </a:spcAft>
              <a:buFont typeface="Arial" panose="020B0604020202020204" pitchFamily="34" charset="0"/>
              <a:buChar char="•"/>
              <a:defRPr/>
            </a:pPr>
            <a:r>
              <a:rPr lang="it-IT" sz="4000" dirty="0"/>
              <a:t>Abbattimento dei costi per le manutenzioni</a:t>
            </a:r>
          </a:p>
          <a:p>
            <a:pPr fontAlgn="auto">
              <a:spcAft>
                <a:spcPts val="0"/>
              </a:spcAft>
              <a:buFont typeface="Arial" panose="020B0604020202020204" pitchFamily="34" charset="0"/>
              <a:buChar char="•"/>
              <a:defRPr/>
            </a:pPr>
            <a:r>
              <a:rPr lang="it-IT" sz="4000" dirty="0"/>
              <a:t>Ottimizzazione dei tempi per i preparati</a:t>
            </a:r>
          </a:p>
          <a:p>
            <a:pPr fontAlgn="auto">
              <a:spcAft>
                <a:spcPts val="0"/>
              </a:spcAft>
              <a:buFont typeface="Arial" panose="020B0604020202020204" pitchFamily="34" charset="0"/>
              <a:buChar char="•"/>
              <a:defRPr/>
            </a:pPr>
            <a:r>
              <a:rPr lang="it-IT" sz="4000" dirty="0"/>
              <a:t>Eccellenza dei risultati conseguiti</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CC"/>
            </a:gs>
            <a:gs pos="100000">
              <a:srgbClr val="99FFCC">
                <a:gamma/>
                <a:shade val="46275"/>
                <a:invGamma/>
              </a:srgb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9275"/>
            <a:ext cx="7772400" cy="1800225"/>
          </a:xfrm>
        </p:spPr>
        <p:txBody>
          <a:bodyPr rtlCol="0">
            <a:normAutofit fontScale="90000"/>
          </a:bodyPr>
          <a:lstStyle/>
          <a:p>
            <a:pPr fontAlgn="auto">
              <a:spcAft>
                <a:spcPts val="0"/>
              </a:spcAft>
              <a:defRPr/>
            </a:pPr>
            <a:r>
              <a:rPr lang="it-IT" sz="8900" b="1" dirty="0"/>
              <a:t>TCC</a:t>
            </a:r>
            <a:r>
              <a:rPr lang="x-none" sz="6000" b="1"/>
              <a:t> </a:t>
            </a:r>
            <a:br>
              <a:rPr lang="it-IT" b="1" dirty="0"/>
            </a:br>
            <a:endParaRPr lang="it-IT" sz="3600" dirty="0"/>
          </a:p>
        </p:txBody>
      </p:sp>
      <p:sp>
        <p:nvSpPr>
          <p:cNvPr id="3" name="Sottotitolo 2"/>
          <p:cNvSpPr>
            <a:spLocks noGrp="1"/>
          </p:cNvSpPr>
          <p:nvPr>
            <p:ph type="subTitle" idx="1"/>
          </p:nvPr>
        </p:nvSpPr>
        <p:spPr>
          <a:xfrm>
            <a:off x="755650" y="3886200"/>
            <a:ext cx="7777163" cy="1990725"/>
          </a:xfrm>
        </p:spPr>
        <p:txBody>
          <a:bodyPr rtlCol="0">
            <a:normAutofit fontScale="25000" lnSpcReduction="20000"/>
          </a:bodyPr>
          <a:lstStyle/>
          <a:p>
            <a:pPr fontAlgn="auto">
              <a:spcAft>
                <a:spcPts val="0"/>
              </a:spcAft>
              <a:buFont typeface="Arial" panose="020B0604020202020204" pitchFamily="34" charset="0"/>
              <a:buNone/>
              <a:defRPr/>
            </a:pPr>
            <a:br>
              <a:rPr lang="it-IT" sz="11200" dirty="0">
                <a:solidFill>
                  <a:schemeClr val="tx2"/>
                </a:solidFill>
              </a:rPr>
            </a:br>
            <a:r>
              <a:rPr lang="en-GB" sz="11200" dirty="0">
                <a:solidFill>
                  <a:schemeClr val="tx2"/>
                </a:solidFill>
              </a:rPr>
              <a:t> </a:t>
            </a:r>
            <a:r>
              <a:rPr lang="en-US" sz="11200" b="1" dirty="0">
                <a:solidFill>
                  <a:schemeClr val="tx2"/>
                </a:solidFill>
                <a:hlinkClick r:id="rId2"/>
              </a:rPr>
              <a:t>TCC™ </a:t>
            </a:r>
            <a:r>
              <a:rPr lang="en-US" sz="11200" b="1" dirty="0">
                <a:solidFill>
                  <a:schemeClr val="tx2"/>
                </a:solidFill>
              </a:rPr>
              <a:t> - </a:t>
            </a:r>
            <a:r>
              <a:rPr lang="en-US" sz="11200" dirty="0" err="1">
                <a:solidFill>
                  <a:schemeClr val="tx2"/>
                </a:solidFill>
              </a:rPr>
              <a:t>Termo</a:t>
            </a:r>
            <a:r>
              <a:rPr lang="en-US" sz="11200" dirty="0">
                <a:solidFill>
                  <a:schemeClr val="tx2"/>
                </a:solidFill>
              </a:rPr>
              <a:t> </a:t>
            </a:r>
            <a:r>
              <a:rPr lang="en-US" sz="11200" dirty="0" err="1">
                <a:solidFill>
                  <a:schemeClr val="tx2"/>
                </a:solidFill>
              </a:rPr>
              <a:t>Cappotto</a:t>
            </a:r>
            <a:r>
              <a:rPr lang="en-US" sz="11200" dirty="0">
                <a:solidFill>
                  <a:schemeClr val="tx2"/>
                </a:solidFill>
              </a:rPr>
              <a:t> </a:t>
            </a:r>
            <a:r>
              <a:rPr lang="en-US" sz="11200" dirty="0" err="1">
                <a:solidFill>
                  <a:schemeClr val="tx2"/>
                </a:solidFill>
              </a:rPr>
              <a:t>Captante</a:t>
            </a:r>
            <a:r>
              <a:rPr lang="en-US" sz="11200" dirty="0">
                <a:solidFill>
                  <a:schemeClr val="tx2"/>
                </a:solidFill>
              </a:rPr>
              <a:t> </a:t>
            </a:r>
          </a:p>
          <a:p>
            <a:pPr fontAlgn="auto">
              <a:spcAft>
                <a:spcPts val="0"/>
              </a:spcAft>
              <a:buFont typeface="Arial" panose="020B0604020202020204" pitchFamily="34" charset="0"/>
              <a:buNone/>
              <a:defRPr/>
            </a:pPr>
            <a:r>
              <a:rPr lang="en-US" sz="11200" dirty="0">
                <a:solidFill>
                  <a:schemeClr val="tx2"/>
                </a:solidFill>
              </a:rPr>
              <a:t>(Thermal Coat Catch, system to catch energy </a:t>
            </a:r>
          </a:p>
          <a:p>
            <a:pPr fontAlgn="auto">
              <a:spcAft>
                <a:spcPts val="0"/>
              </a:spcAft>
              <a:buFont typeface="Arial" panose="020B0604020202020204" pitchFamily="34" charset="0"/>
              <a:buNone/>
              <a:defRPr/>
            </a:pPr>
            <a:r>
              <a:rPr lang="en-US" sz="11200" dirty="0">
                <a:solidFill>
                  <a:schemeClr val="tx2"/>
                </a:solidFill>
              </a:rPr>
              <a:t>and building efficiency in rebuilding)</a:t>
            </a:r>
            <a:r>
              <a:rPr lang="en-US" sz="8000" dirty="0">
                <a:solidFill>
                  <a:schemeClr val="tx2"/>
                </a:solidFill>
              </a:rPr>
              <a:t> </a:t>
            </a:r>
          </a:p>
          <a:p>
            <a:pPr fontAlgn="auto">
              <a:spcAft>
                <a:spcPts val="0"/>
              </a:spcAft>
              <a:buFont typeface="Arial" panose="020B0604020202020204" pitchFamily="34" charset="0"/>
              <a:buNone/>
              <a:defRPr/>
            </a:pPr>
            <a:br>
              <a:rPr lang="en-GB" dirty="0"/>
            </a:br>
            <a:endParaRPr lang="it-IT" dirty="0"/>
          </a:p>
        </p:txBody>
      </p:sp>
      <p:sp>
        <p:nvSpPr>
          <p:cNvPr id="4" name="Rettangolo 3" descr="Papiro"/>
          <p:cNvSpPr>
            <a:spLocks noChangeArrowheads="1"/>
          </p:cNvSpPr>
          <p:nvPr/>
        </p:nvSpPr>
        <p:spPr bwMode="auto">
          <a:xfrm>
            <a:off x="611188" y="2492375"/>
            <a:ext cx="8137525" cy="1584325"/>
          </a:xfrm>
          <a:prstGeom prst="rect">
            <a:avLst/>
          </a:prstGeom>
          <a:blipFill dpi="0" rotWithShape="1">
            <a:blip r:embed="rId3"/>
            <a:srcRect/>
            <a:tile tx="0" ty="0" sx="100000" sy="100000" flip="none" algn="tl"/>
          </a:blipFill>
          <a:ln w="25400" algn="ctr">
            <a:solidFill>
              <a:schemeClr val="bg1"/>
            </a:solidFill>
            <a:miter lim="800000"/>
            <a:headEnd/>
            <a:tailEnd/>
          </a:ln>
        </p:spPr>
        <p:txBody>
          <a:bodyPr anchor="ctr"/>
          <a:lstStyle/>
          <a:p>
            <a:pPr algn="ctr" fontAlgn="auto">
              <a:spcBef>
                <a:spcPts val="0"/>
              </a:spcBef>
              <a:spcAft>
                <a:spcPts val="0"/>
              </a:spcAft>
              <a:defRPr/>
            </a:pPr>
            <a:r>
              <a:rPr lang="it-IT" sz="3200" dirty="0">
                <a:solidFill>
                  <a:srgbClr val="FF0000"/>
                </a:solidFill>
                <a:latin typeface="+mn-lt"/>
                <a:cs typeface="+mn-cs"/>
              </a:rPr>
              <a:t>Sistema di cattura energia termica esterna superiore a 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CC"/>
            </a:gs>
            <a:gs pos="100000">
              <a:srgbClr val="99FFCC">
                <a:gamma/>
                <a:shade val="46275"/>
                <a:invGamma/>
              </a:srgbClr>
            </a:gs>
          </a:gsLst>
          <a:lin ang="5400000" scaled="1"/>
        </a:gradFill>
        <a:effectLst/>
      </p:bgPr>
    </p:bg>
    <p:spTree>
      <p:nvGrpSpPr>
        <p:cNvPr id="1" name=""/>
        <p:cNvGrpSpPr/>
        <p:nvPr/>
      </p:nvGrpSpPr>
      <p:grpSpPr>
        <a:xfrm>
          <a:off x="0" y="0"/>
          <a:ext cx="0" cy="0"/>
          <a:chOff x="0" y="0"/>
          <a:chExt cx="0" cy="0"/>
        </a:xfrm>
      </p:grpSpPr>
      <p:sp>
        <p:nvSpPr>
          <p:cNvPr id="46081" name="Titolo 1"/>
          <p:cNvSpPr>
            <a:spLocks noGrp="1"/>
          </p:cNvSpPr>
          <p:nvPr>
            <p:ph type="title"/>
          </p:nvPr>
        </p:nvSpPr>
        <p:spPr>
          <a:xfrm>
            <a:off x="457200" y="274638"/>
            <a:ext cx="8229600" cy="5818187"/>
          </a:xfrm>
        </p:spPr>
        <p:txBody>
          <a:bodyPr/>
          <a:lstStyle/>
          <a:p>
            <a:pPr algn="just"/>
            <a:r>
              <a:rPr lang="it-IT" sz="2500"/>
              <a:t>Il Termo Cappotto Captante  è una stratigrafia. È costituito da un primo strato d'aria (creato da guaine bugnate che ostacolano i moti convettivi) eventualmente integrato da strato coibentante canonico (EPS e simili); segue un secondo strato costituito da una lamiera grecata (con intradosso verso l'interno, ospitante all'interno della greca un tubo contenete il termovettore, la lamiera ed in specifico la greca costituisce un micro-concentratore di energia termica attorno al tubo, favorendone le funzioni di scambio); quindi un congruo strato di intonaco (supportato da leganti e reti elettrosaldate, in inerti, con funzione di massa volumica funzionale alla captazione / radiazione energetica, all'isolamento acustico ed al consolidamento strutturale della parte esterna).</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CC"/>
            </a:gs>
            <a:gs pos="100000">
              <a:srgbClr val="99FFCC">
                <a:gamma/>
                <a:shade val="46275"/>
                <a:invGamma/>
              </a:srgbClr>
            </a:gs>
          </a:gsLst>
          <a:lin ang="5400000" scaled="1"/>
        </a:gradFill>
        <a:effectLst/>
      </p:bgPr>
    </p:bg>
    <p:spTree>
      <p:nvGrpSpPr>
        <p:cNvPr id="1" name=""/>
        <p:cNvGrpSpPr/>
        <p:nvPr/>
      </p:nvGrpSpPr>
      <p:grpSpPr>
        <a:xfrm>
          <a:off x="0" y="0"/>
          <a:ext cx="0" cy="0"/>
          <a:chOff x="0" y="0"/>
          <a:chExt cx="0" cy="0"/>
        </a:xfrm>
      </p:grpSpPr>
      <p:sp>
        <p:nvSpPr>
          <p:cNvPr id="47105" name="Titolo 1"/>
          <p:cNvSpPr>
            <a:spLocks noGrp="1"/>
          </p:cNvSpPr>
          <p:nvPr>
            <p:ph type="title"/>
          </p:nvPr>
        </p:nvSpPr>
        <p:spPr>
          <a:xfrm>
            <a:off x="457200" y="274638"/>
            <a:ext cx="8229600" cy="6034087"/>
          </a:xfrm>
        </p:spPr>
        <p:txBody>
          <a:bodyPr/>
          <a:lstStyle/>
          <a:p>
            <a:pPr algn="just"/>
            <a:endParaRPr lang="it-IT" sz="2800"/>
          </a:p>
        </p:txBody>
      </p:sp>
      <p:pic>
        <p:nvPicPr>
          <p:cNvPr id="47106" name="Picture 9" descr="Rho_i7"/>
          <p:cNvPicPr>
            <a:picLocks noChangeAspect="1" noChangeArrowheads="1"/>
          </p:cNvPicPr>
          <p:nvPr/>
        </p:nvPicPr>
        <p:blipFill>
          <a:blip r:embed="rId3"/>
          <a:srcRect/>
          <a:stretch>
            <a:fillRect/>
          </a:stretch>
        </p:blipFill>
        <p:spPr bwMode="auto">
          <a:xfrm>
            <a:off x="5724525" y="188913"/>
            <a:ext cx="3167063" cy="6119812"/>
          </a:xfrm>
          <a:prstGeom prst="rect">
            <a:avLst/>
          </a:prstGeom>
          <a:noFill/>
          <a:ln w="9525">
            <a:noFill/>
            <a:miter lim="800000"/>
            <a:headEnd/>
            <a:tailEnd/>
          </a:ln>
        </p:spPr>
      </p:pic>
      <p:pic>
        <p:nvPicPr>
          <p:cNvPr id="47107" name="Picture 4"/>
          <p:cNvPicPr>
            <a:picLocks noChangeAspect="1" noChangeArrowheads="1"/>
          </p:cNvPicPr>
          <p:nvPr/>
        </p:nvPicPr>
        <p:blipFill>
          <a:blip r:embed="rId4"/>
          <a:srcRect/>
          <a:stretch>
            <a:fillRect/>
          </a:stretch>
        </p:blipFill>
        <p:spPr bwMode="auto">
          <a:xfrm>
            <a:off x="3544888" y="320675"/>
            <a:ext cx="2609850" cy="5868988"/>
          </a:xfrm>
          <a:prstGeom prst="rect">
            <a:avLst/>
          </a:prstGeom>
          <a:noFill/>
          <a:ln w="9525">
            <a:noFill/>
            <a:miter lim="800000"/>
            <a:headEnd/>
            <a:tailEnd/>
          </a:ln>
        </p:spPr>
      </p:pic>
      <p:pic>
        <p:nvPicPr>
          <p:cNvPr id="47108" name="Picture 2"/>
          <p:cNvPicPr>
            <a:picLocks noChangeAspect="1" noChangeArrowheads="1"/>
          </p:cNvPicPr>
          <p:nvPr/>
        </p:nvPicPr>
        <p:blipFill>
          <a:blip r:embed="rId5"/>
          <a:srcRect/>
          <a:stretch>
            <a:fillRect/>
          </a:stretch>
        </p:blipFill>
        <p:spPr bwMode="auto">
          <a:xfrm>
            <a:off x="468313" y="379413"/>
            <a:ext cx="3095625" cy="58102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CC"/>
            </a:gs>
            <a:gs pos="100000">
              <a:srgbClr val="99FFCC">
                <a:gamma/>
                <a:shade val="46275"/>
                <a:invGamma/>
              </a:srgbClr>
            </a:gs>
          </a:gsLst>
          <a:lin ang="5400000" scaled="1"/>
        </a:gradFill>
        <a:effectLst/>
      </p:bgPr>
    </p:bg>
    <p:spTree>
      <p:nvGrpSpPr>
        <p:cNvPr id="1" name=""/>
        <p:cNvGrpSpPr/>
        <p:nvPr/>
      </p:nvGrpSpPr>
      <p:grpSpPr>
        <a:xfrm>
          <a:off x="0" y="0"/>
          <a:ext cx="0" cy="0"/>
          <a:chOff x="0" y="0"/>
          <a:chExt cx="0" cy="0"/>
        </a:xfrm>
      </p:grpSpPr>
      <p:sp>
        <p:nvSpPr>
          <p:cNvPr id="48129" name="Segnaposto contenuto 2"/>
          <p:cNvSpPr>
            <a:spLocks noGrp="1"/>
          </p:cNvSpPr>
          <p:nvPr>
            <p:ph idx="1"/>
          </p:nvPr>
        </p:nvSpPr>
        <p:spPr>
          <a:xfrm>
            <a:off x="457200" y="836613"/>
            <a:ext cx="8229600" cy="5289550"/>
          </a:xfrm>
        </p:spPr>
        <p:txBody>
          <a:bodyPr/>
          <a:lstStyle/>
          <a:p>
            <a:pPr marL="0" indent="0">
              <a:buFont typeface="Arial" charset="0"/>
              <a:buNone/>
            </a:pPr>
            <a:r>
              <a:rPr lang="it-IT" sz="4600">
                <a:solidFill>
                  <a:schemeClr val="tx2"/>
                </a:solidFill>
              </a:rPr>
              <a:t>Il sistema ha impiego su superfici in muratura verticali di fabbricati in genere</a:t>
            </a:r>
          </a:p>
          <a:p>
            <a:pPr marL="0" indent="0">
              <a:buFont typeface="Arial" charset="0"/>
              <a:buNone/>
            </a:pPr>
            <a:endParaRPr lang="it-IT" sz="4600">
              <a:solidFill>
                <a:schemeClr val="tx2"/>
              </a:solidFill>
            </a:endParaRPr>
          </a:p>
          <a:p>
            <a:pPr marL="0" indent="0">
              <a:buFont typeface="Arial" charset="0"/>
              <a:buNone/>
            </a:pPr>
            <a:r>
              <a:rPr lang="it-IT" sz="4600">
                <a:solidFill>
                  <a:schemeClr val="tx2"/>
                </a:solidFill>
              </a:rPr>
              <a:t>In realizzazione di strutture captanti</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457200" y="274638"/>
            <a:ext cx="8229600" cy="922337"/>
          </a:xfrm>
        </p:spPr>
        <p:txBody>
          <a:bodyPr/>
          <a:lstStyle/>
          <a:p>
            <a:r>
              <a:rPr lang="it-IT">
                <a:solidFill>
                  <a:schemeClr val="tx2"/>
                </a:solidFill>
              </a:rPr>
              <a:t>Vantaggi</a:t>
            </a:r>
          </a:p>
        </p:txBody>
      </p:sp>
      <p:sp>
        <p:nvSpPr>
          <p:cNvPr id="3" name="Segnaposto contenuto 2"/>
          <p:cNvSpPr>
            <a:spLocks noGrp="1"/>
          </p:cNvSpPr>
          <p:nvPr>
            <p:ph idx="1"/>
          </p:nvPr>
        </p:nvSpPr>
        <p:spPr>
          <a:xfrm>
            <a:off x="457200" y="1600200"/>
            <a:ext cx="8229600" cy="4852988"/>
          </a:xfrm>
        </p:spPr>
        <p:txBody>
          <a:bodyPr rtlCol="0">
            <a:normAutofit fontScale="92500" lnSpcReduction="10000"/>
          </a:bodyPr>
          <a:lstStyle/>
          <a:p>
            <a:pPr fontAlgn="auto">
              <a:spcAft>
                <a:spcPts val="0"/>
              </a:spcAft>
              <a:buFont typeface="Arial" panose="020B0604020202020204" pitchFamily="34" charset="0"/>
              <a:buChar char="•"/>
              <a:defRPr/>
            </a:pPr>
            <a:r>
              <a:rPr lang="it-IT" dirty="0"/>
              <a:t>Forte abbattimento costi smaltimento rifiuti organici (umido)</a:t>
            </a:r>
          </a:p>
          <a:p>
            <a:pPr fontAlgn="auto">
              <a:spcAft>
                <a:spcPts val="0"/>
              </a:spcAft>
              <a:buFont typeface="Arial" panose="020B0604020202020204" pitchFamily="34" charset="0"/>
              <a:buChar char="•"/>
              <a:defRPr/>
            </a:pPr>
            <a:r>
              <a:rPr lang="it-IT" dirty="0"/>
              <a:t>Trattamento reflui con forte abbattimento costi approvvigionamento acqua</a:t>
            </a:r>
          </a:p>
          <a:p>
            <a:pPr fontAlgn="auto">
              <a:spcAft>
                <a:spcPts val="0"/>
              </a:spcAft>
              <a:buFont typeface="Arial" panose="020B0604020202020204" pitchFamily="34" charset="0"/>
              <a:buChar char="•"/>
              <a:defRPr/>
            </a:pPr>
            <a:r>
              <a:rPr lang="it-IT" dirty="0"/>
              <a:t>Recupero di Biogas, di CO</a:t>
            </a:r>
            <a:r>
              <a:rPr lang="it-IT" sz="2000" dirty="0"/>
              <a:t>2, </a:t>
            </a:r>
            <a:r>
              <a:rPr lang="it-IT" dirty="0"/>
              <a:t>da destinarsi agli impieghi preposti</a:t>
            </a:r>
          </a:p>
          <a:p>
            <a:pPr fontAlgn="auto">
              <a:spcAft>
                <a:spcPts val="0"/>
              </a:spcAft>
              <a:buFont typeface="Arial" panose="020B0604020202020204" pitchFamily="34" charset="0"/>
              <a:buChar char="•"/>
              <a:defRPr/>
            </a:pPr>
            <a:r>
              <a:rPr lang="it-IT" dirty="0"/>
              <a:t>Separazione e recupero dei Sali minerali per fertilizzanti e mercati specifici </a:t>
            </a:r>
          </a:p>
          <a:p>
            <a:pPr fontAlgn="auto">
              <a:spcAft>
                <a:spcPts val="0"/>
              </a:spcAft>
              <a:buFont typeface="Arial" panose="020B0604020202020204" pitchFamily="34" charset="0"/>
              <a:buChar char="•"/>
              <a:defRPr/>
            </a:pPr>
            <a:r>
              <a:rPr lang="it-IT" dirty="0"/>
              <a:t>NO rifiuti da inceneritore (e relative tasse) ma separazione di materie prime</a:t>
            </a:r>
          </a:p>
          <a:p>
            <a:pPr fontAlgn="auto">
              <a:spcAft>
                <a:spcPts val="0"/>
              </a:spcAft>
              <a:buFont typeface="Arial" panose="020B0604020202020204" pitchFamily="34" charset="0"/>
              <a:buChar char="•"/>
              <a:defRPr/>
            </a:pPr>
            <a:endParaRPr lang="it-IT" dirty="0"/>
          </a:p>
          <a:p>
            <a:pPr fontAlgn="auto">
              <a:spcAft>
                <a:spcPts val="0"/>
              </a:spcAft>
              <a:buFont typeface="Arial" panose="020B0604020202020204" pitchFamily="34" charset="0"/>
              <a:buChar char="•"/>
              <a:defRPr/>
            </a:pPr>
            <a:endParaRPr lang="it-IT" dirty="0"/>
          </a:p>
          <a:p>
            <a:pPr fontAlgn="auto">
              <a:spcAft>
                <a:spcPts val="0"/>
              </a:spcAft>
              <a:buFont typeface="Arial" panose="020B0604020202020204" pitchFamily="34" charset="0"/>
              <a:buChar char="•"/>
              <a:defRPr/>
            </a:pPr>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CC"/>
            </a:gs>
            <a:gs pos="100000">
              <a:srgbClr val="99FFCC">
                <a:gamma/>
                <a:shade val="46275"/>
                <a:invGamma/>
              </a:srgbClr>
            </a:gs>
          </a:gsLst>
          <a:lin ang="5400000" scaled="1"/>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713"/>
            <a:ext cx="8229600" cy="5505450"/>
          </a:xfrm>
        </p:spPr>
        <p:txBody>
          <a:bodyPr rtlCol="0">
            <a:normAutofit fontScale="77500" lnSpcReduction="20000"/>
          </a:bodyPr>
          <a:lstStyle/>
          <a:p>
            <a:pPr marL="0" indent="0" algn="ctr" fontAlgn="auto">
              <a:spcAft>
                <a:spcPts val="0"/>
              </a:spcAft>
              <a:buFont typeface="Arial" panose="020B0604020202020204" pitchFamily="34" charset="0"/>
              <a:buNone/>
              <a:defRPr/>
            </a:pPr>
            <a:r>
              <a:rPr lang="it-IT" sz="5200" dirty="0">
                <a:solidFill>
                  <a:schemeClr val="tx2"/>
                </a:solidFill>
              </a:rPr>
              <a:t>Vantaggi</a:t>
            </a:r>
          </a:p>
          <a:p>
            <a:pPr marL="0" indent="0" fontAlgn="auto">
              <a:spcAft>
                <a:spcPts val="0"/>
              </a:spcAft>
              <a:buFont typeface="Arial" panose="020B0604020202020204" pitchFamily="34" charset="0"/>
              <a:buNone/>
              <a:defRPr/>
            </a:pPr>
            <a:endParaRPr lang="it-IT" dirty="0"/>
          </a:p>
          <a:p>
            <a:pPr fontAlgn="auto">
              <a:spcAft>
                <a:spcPts val="0"/>
              </a:spcAft>
              <a:buFont typeface="Arial" panose="020B0604020202020204" pitchFamily="34" charset="0"/>
              <a:buChar char="•"/>
              <a:defRPr/>
            </a:pPr>
            <a:r>
              <a:rPr lang="it-IT" sz="4000" dirty="0"/>
              <a:t>Abbattimento costi di energia termica ed elettrica </a:t>
            </a:r>
          </a:p>
          <a:p>
            <a:pPr fontAlgn="auto">
              <a:spcAft>
                <a:spcPts val="0"/>
              </a:spcAft>
              <a:buFont typeface="Arial" panose="020B0604020202020204" pitchFamily="34" charset="0"/>
              <a:buChar char="•"/>
              <a:defRPr/>
            </a:pPr>
            <a:r>
              <a:rPr lang="it-IT" sz="4000" dirty="0"/>
              <a:t>Forte isolamento acustico</a:t>
            </a:r>
          </a:p>
          <a:p>
            <a:pPr fontAlgn="auto">
              <a:spcAft>
                <a:spcPts val="0"/>
              </a:spcAft>
              <a:buFont typeface="Arial" panose="020B0604020202020204" pitchFamily="34" charset="0"/>
              <a:buChar char="•"/>
              <a:defRPr/>
            </a:pPr>
            <a:r>
              <a:rPr lang="it-IT" sz="4000" dirty="0"/>
              <a:t>Ottimizzazioni delle traspirazioni murarie</a:t>
            </a:r>
          </a:p>
          <a:p>
            <a:pPr fontAlgn="auto">
              <a:spcAft>
                <a:spcPts val="0"/>
              </a:spcAft>
              <a:buFont typeface="Arial" panose="020B0604020202020204" pitchFamily="34" charset="0"/>
              <a:buChar char="•"/>
              <a:defRPr/>
            </a:pPr>
            <a:r>
              <a:rPr lang="it-IT" sz="4000" dirty="0"/>
              <a:t>Forte protezione da elettrosmog</a:t>
            </a:r>
          </a:p>
          <a:p>
            <a:pPr fontAlgn="auto">
              <a:spcAft>
                <a:spcPts val="0"/>
              </a:spcAft>
              <a:buFont typeface="Arial" panose="020B0604020202020204" pitchFamily="34" charset="0"/>
              <a:buChar char="•"/>
              <a:defRPr/>
            </a:pPr>
            <a:r>
              <a:rPr lang="it-IT" sz="4000" dirty="0"/>
              <a:t>Deciso bilanciamento dello sfasamento termico tra esterno ed interno</a:t>
            </a:r>
          </a:p>
          <a:p>
            <a:pPr fontAlgn="auto">
              <a:spcAft>
                <a:spcPts val="0"/>
              </a:spcAft>
              <a:buFont typeface="Arial" panose="020B0604020202020204" pitchFamily="34" charset="0"/>
              <a:buChar char="•"/>
              <a:defRPr/>
            </a:pPr>
            <a:r>
              <a:rPr lang="it-IT" sz="4000" dirty="0"/>
              <a:t>Facciate ad alta resistenza a finiture con inerti</a:t>
            </a:r>
          </a:p>
          <a:p>
            <a:pPr fontAlgn="auto">
              <a:spcAft>
                <a:spcPts val="0"/>
              </a:spcAft>
              <a:buFont typeface="Arial" panose="020B0604020202020204" pitchFamily="34" charset="0"/>
              <a:buChar char="•"/>
              <a:defRPr/>
            </a:pPr>
            <a:r>
              <a:rPr lang="it-IT" sz="4000" dirty="0"/>
              <a:t>Cattura e convogliamento per stoccaggio energia termica</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9275"/>
            <a:ext cx="7772400" cy="1800225"/>
          </a:xfrm>
        </p:spPr>
        <p:txBody>
          <a:bodyPr rtlCol="0">
            <a:normAutofit fontScale="90000"/>
          </a:bodyPr>
          <a:lstStyle/>
          <a:p>
            <a:pPr fontAlgn="auto">
              <a:spcAft>
                <a:spcPts val="0"/>
              </a:spcAft>
              <a:defRPr/>
            </a:pPr>
            <a:r>
              <a:rPr lang="it-IT" sz="8900" b="1" dirty="0"/>
              <a:t>TP</a:t>
            </a:r>
            <a:r>
              <a:rPr lang="x-none" sz="6000" b="1"/>
              <a:t> </a:t>
            </a:r>
            <a:br>
              <a:rPr lang="it-IT" b="1" dirty="0"/>
            </a:br>
            <a:endParaRPr lang="it-IT" sz="3600" dirty="0"/>
          </a:p>
        </p:txBody>
      </p:sp>
      <p:sp>
        <p:nvSpPr>
          <p:cNvPr id="3" name="Sottotitolo 2"/>
          <p:cNvSpPr>
            <a:spLocks noGrp="1"/>
          </p:cNvSpPr>
          <p:nvPr>
            <p:ph type="subTitle" idx="1"/>
          </p:nvPr>
        </p:nvSpPr>
        <p:spPr>
          <a:xfrm>
            <a:off x="755650" y="3860800"/>
            <a:ext cx="7777163" cy="1990725"/>
          </a:xfrm>
        </p:spPr>
        <p:txBody>
          <a:bodyPr rtlCol="0">
            <a:normAutofit fontScale="70000" lnSpcReduction="20000"/>
          </a:bodyPr>
          <a:lstStyle/>
          <a:p>
            <a:pPr fontAlgn="auto">
              <a:spcAft>
                <a:spcPts val="0"/>
              </a:spcAft>
              <a:buFont typeface="Arial" panose="020B0604020202020204" pitchFamily="34" charset="0"/>
              <a:buNone/>
              <a:defRPr/>
            </a:pPr>
            <a:br>
              <a:rPr lang="it-IT" sz="4800" dirty="0">
                <a:solidFill>
                  <a:schemeClr val="tx2"/>
                </a:solidFill>
              </a:rPr>
            </a:br>
            <a:r>
              <a:rPr lang="en-US" sz="4000" dirty="0">
                <a:hlinkClick r:id="rId3"/>
              </a:rPr>
              <a:t>TP™ </a:t>
            </a:r>
            <a:r>
              <a:rPr lang="en-US" sz="4000" b="1" dirty="0"/>
              <a:t> </a:t>
            </a:r>
            <a:r>
              <a:rPr lang="en-US" sz="2800" b="1" dirty="0">
                <a:solidFill>
                  <a:schemeClr val="tx2"/>
                </a:solidFill>
              </a:rPr>
              <a:t>-</a:t>
            </a:r>
            <a:r>
              <a:rPr lang="en-US" sz="2800" b="1" dirty="0"/>
              <a:t> </a:t>
            </a:r>
            <a:r>
              <a:rPr lang="en-US" sz="4000" dirty="0" err="1">
                <a:solidFill>
                  <a:schemeClr val="tx2"/>
                </a:solidFill>
              </a:rPr>
              <a:t>Termo</a:t>
            </a:r>
            <a:r>
              <a:rPr lang="en-US" sz="4000" dirty="0">
                <a:solidFill>
                  <a:schemeClr val="tx2"/>
                </a:solidFill>
              </a:rPr>
              <a:t> </a:t>
            </a:r>
            <a:r>
              <a:rPr lang="en-US" sz="4000" dirty="0" err="1">
                <a:solidFill>
                  <a:schemeClr val="tx2"/>
                </a:solidFill>
              </a:rPr>
              <a:t>Pozzo</a:t>
            </a:r>
            <a:r>
              <a:rPr lang="en-US" sz="4000" dirty="0">
                <a:solidFill>
                  <a:schemeClr val="tx2"/>
                </a:solidFill>
              </a:rPr>
              <a:t> (Thermal storage system, </a:t>
            </a:r>
          </a:p>
          <a:p>
            <a:pPr fontAlgn="auto">
              <a:spcAft>
                <a:spcPts val="0"/>
              </a:spcAft>
              <a:buFont typeface="Arial" panose="020B0604020202020204" pitchFamily="34" charset="0"/>
              <a:buNone/>
              <a:defRPr/>
            </a:pPr>
            <a:r>
              <a:rPr lang="en-US" sz="4000" dirty="0">
                <a:solidFill>
                  <a:schemeClr val="tx2"/>
                </a:solidFill>
              </a:rPr>
              <a:t>with low cost unit energy each kWh)</a:t>
            </a:r>
          </a:p>
          <a:p>
            <a:pPr fontAlgn="auto">
              <a:spcAft>
                <a:spcPts val="0"/>
              </a:spcAft>
              <a:buFont typeface="Arial" panose="020B0604020202020204" pitchFamily="34" charset="0"/>
              <a:buNone/>
              <a:defRPr/>
            </a:pPr>
            <a:br>
              <a:rPr lang="en-GB" dirty="0"/>
            </a:br>
            <a:endParaRPr lang="it-IT" dirty="0"/>
          </a:p>
        </p:txBody>
      </p:sp>
      <p:sp>
        <p:nvSpPr>
          <p:cNvPr id="4" name="Rettangolo 3" descr="Velina rosa"/>
          <p:cNvSpPr>
            <a:spLocks noChangeArrowheads="1"/>
          </p:cNvSpPr>
          <p:nvPr/>
        </p:nvSpPr>
        <p:spPr bwMode="auto">
          <a:xfrm>
            <a:off x="611188" y="2492375"/>
            <a:ext cx="8137525" cy="1584325"/>
          </a:xfrm>
          <a:prstGeom prst="rect">
            <a:avLst/>
          </a:prstGeom>
          <a:blipFill dpi="0" rotWithShape="1">
            <a:blip r:embed="rId4"/>
            <a:srcRect/>
            <a:tile tx="0" ty="0" sx="100000" sy="100000" flip="none" algn="tl"/>
          </a:blipFill>
          <a:ln w="25400" algn="ctr">
            <a:solidFill>
              <a:schemeClr val="bg1"/>
            </a:solidFill>
            <a:miter lim="800000"/>
            <a:headEnd/>
            <a:tailEnd/>
          </a:ln>
        </p:spPr>
        <p:txBody>
          <a:bodyPr anchor="ctr"/>
          <a:lstStyle/>
          <a:p>
            <a:pPr algn="ctr" fontAlgn="auto">
              <a:spcBef>
                <a:spcPts val="0"/>
              </a:spcBef>
              <a:spcAft>
                <a:spcPts val="0"/>
              </a:spcAft>
              <a:defRPr/>
            </a:pPr>
            <a:r>
              <a:rPr lang="it-IT" sz="3200" dirty="0">
                <a:solidFill>
                  <a:srgbClr val="FF0000"/>
                </a:solidFill>
                <a:latin typeface="+mn-lt"/>
                <a:cs typeface="+mn-cs"/>
              </a:rPr>
              <a:t>Sistema interrato di stoccaggio e </a:t>
            </a:r>
          </a:p>
          <a:p>
            <a:pPr algn="ctr" fontAlgn="auto">
              <a:spcBef>
                <a:spcPts val="0"/>
              </a:spcBef>
              <a:spcAft>
                <a:spcPts val="0"/>
              </a:spcAft>
              <a:defRPr/>
            </a:pPr>
            <a:r>
              <a:rPr lang="it-IT" sz="3200" dirty="0">
                <a:solidFill>
                  <a:srgbClr val="FF0000"/>
                </a:solidFill>
                <a:latin typeface="+mn-lt"/>
                <a:cs typeface="+mn-cs"/>
              </a:rPr>
              <a:t>rilascio naturale di energia termica</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2">
                <a:gamma/>
                <a:shade val="46275"/>
                <a:invGamma/>
              </a:schemeClr>
            </a:gs>
          </a:gsLst>
          <a:lin ang="5400000" scaled="1"/>
        </a:gradFill>
        <a:effectLst/>
      </p:bgPr>
    </p:bg>
    <p:spTree>
      <p:nvGrpSpPr>
        <p:cNvPr id="1" name=""/>
        <p:cNvGrpSpPr/>
        <p:nvPr/>
      </p:nvGrpSpPr>
      <p:grpSpPr>
        <a:xfrm>
          <a:off x="0" y="0"/>
          <a:ext cx="0" cy="0"/>
          <a:chOff x="0" y="0"/>
          <a:chExt cx="0" cy="0"/>
        </a:xfrm>
      </p:grpSpPr>
      <p:sp>
        <p:nvSpPr>
          <p:cNvPr id="51201" name="Segnaposto contenuto 2"/>
          <p:cNvSpPr>
            <a:spLocks noGrp="1"/>
          </p:cNvSpPr>
          <p:nvPr>
            <p:ph idx="1"/>
          </p:nvPr>
        </p:nvSpPr>
        <p:spPr>
          <a:xfrm>
            <a:off x="457200" y="476250"/>
            <a:ext cx="8229600" cy="5649913"/>
          </a:xfrm>
        </p:spPr>
        <p:txBody>
          <a:bodyPr/>
          <a:lstStyle/>
          <a:p>
            <a:pPr marL="0" indent="0" algn="just">
              <a:buFont typeface="Arial" charset="0"/>
              <a:buNone/>
            </a:pPr>
            <a:r>
              <a:rPr lang="it-IT"/>
              <a:t>Si tratta di un vano chiuso, stagno idricamente, arginato da contenitori ad elevata conducibilità termica, contenente pezzature di inerti (di congrua granularità) che assolvono ad una elevata capacità di stoccaggio e scambio (grazie all’elevata superficie esposta). Il liquido termovettore impiegato permette, drenando negli inerti, la funzione di scambio verso le utenze esterne, attraverso adeguate aree di raccolta ed omogeneizzazione dello stesso, grazie a tecnica idraulica consolidata.</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2">
                <a:gamma/>
                <a:shade val="46275"/>
                <a:invGamma/>
              </a:schemeClr>
            </a:gs>
          </a:gsLst>
          <a:lin ang="5400000" scaled="1"/>
        </a:gradFill>
        <a:effectLst/>
      </p:bgPr>
    </p:bg>
    <p:spTree>
      <p:nvGrpSpPr>
        <p:cNvPr id="1" name=""/>
        <p:cNvGrpSpPr/>
        <p:nvPr/>
      </p:nvGrpSpPr>
      <p:grpSpPr>
        <a:xfrm>
          <a:off x="0" y="0"/>
          <a:ext cx="0" cy="0"/>
          <a:chOff x="0" y="0"/>
          <a:chExt cx="0" cy="0"/>
        </a:xfrm>
      </p:grpSpPr>
      <p:sp>
        <p:nvSpPr>
          <p:cNvPr id="52225" name="Titolo 1"/>
          <p:cNvSpPr>
            <a:spLocks noGrp="1"/>
          </p:cNvSpPr>
          <p:nvPr>
            <p:ph type="title"/>
          </p:nvPr>
        </p:nvSpPr>
        <p:spPr>
          <a:xfrm>
            <a:off x="539750" y="260350"/>
            <a:ext cx="8229600" cy="6035675"/>
          </a:xfrm>
        </p:spPr>
        <p:txBody>
          <a:bodyPr/>
          <a:lstStyle/>
          <a:p>
            <a:pPr algn="just"/>
            <a:endParaRPr lang="it-IT" sz="2800"/>
          </a:p>
        </p:txBody>
      </p:sp>
      <p:pic>
        <p:nvPicPr>
          <p:cNvPr id="52226" name="Picture 3"/>
          <p:cNvPicPr>
            <a:picLocks noChangeAspect="1" noChangeArrowheads="1"/>
          </p:cNvPicPr>
          <p:nvPr/>
        </p:nvPicPr>
        <p:blipFill>
          <a:blip r:embed="rId3"/>
          <a:srcRect/>
          <a:stretch>
            <a:fillRect/>
          </a:stretch>
        </p:blipFill>
        <p:spPr bwMode="auto">
          <a:xfrm>
            <a:off x="592138" y="260350"/>
            <a:ext cx="2254250" cy="5976938"/>
          </a:xfrm>
          <a:prstGeom prst="rect">
            <a:avLst/>
          </a:prstGeom>
          <a:noFill/>
          <a:ln w="9525">
            <a:noFill/>
            <a:miter lim="800000"/>
            <a:headEnd/>
            <a:tailEnd/>
          </a:ln>
        </p:spPr>
      </p:pic>
      <p:pic>
        <p:nvPicPr>
          <p:cNvPr id="52227" name="Picture 4"/>
          <p:cNvPicPr>
            <a:picLocks noChangeAspect="1" noChangeArrowheads="1"/>
          </p:cNvPicPr>
          <p:nvPr/>
        </p:nvPicPr>
        <p:blipFill>
          <a:blip r:embed="rId4"/>
          <a:srcRect/>
          <a:stretch>
            <a:fillRect/>
          </a:stretch>
        </p:blipFill>
        <p:spPr bwMode="auto">
          <a:xfrm>
            <a:off x="2846388" y="3340100"/>
            <a:ext cx="3094037" cy="2824163"/>
          </a:xfrm>
          <a:prstGeom prst="rect">
            <a:avLst/>
          </a:prstGeom>
          <a:noFill/>
          <a:ln w="9525">
            <a:noFill/>
            <a:miter lim="800000"/>
            <a:headEnd/>
            <a:tailEnd/>
          </a:ln>
        </p:spPr>
      </p:pic>
      <p:pic>
        <p:nvPicPr>
          <p:cNvPr id="52228" name="Picture 5"/>
          <p:cNvPicPr>
            <a:picLocks noChangeAspect="1" noChangeArrowheads="1"/>
          </p:cNvPicPr>
          <p:nvPr/>
        </p:nvPicPr>
        <p:blipFill>
          <a:blip r:embed="rId5"/>
          <a:srcRect/>
          <a:stretch>
            <a:fillRect/>
          </a:stretch>
        </p:blipFill>
        <p:spPr bwMode="auto">
          <a:xfrm>
            <a:off x="5940425" y="3340100"/>
            <a:ext cx="2884488" cy="2897188"/>
          </a:xfrm>
          <a:prstGeom prst="rect">
            <a:avLst/>
          </a:prstGeom>
          <a:noFill/>
          <a:ln w="9525">
            <a:noFill/>
            <a:miter lim="800000"/>
            <a:headEnd/>
            <a:tailEnd/>
          </a:ln>
        </p:spPr>
      </p:pic>
      <p:pic>
        <p:nvPicPr>
          <p:cNvPr id="52229" name="Picture 7" descr="Milano_11"/>
          <p:cNvPicPr>
            <a:picLocks noChangeAspect="1" noChangeArrowheads="1"/>
          </p:cNvPicPr>
          <p:nvPr/>
        </p:nvPicPr>
        <p:blipFill>
          <a:blip r:embed="rId6"/>
          <a:srcRect/>
          <a:stretch>
            <a:fillRect/>
          </a:stretch>
        </p:blipFill>
        <p:spPr bwMode="auto">
          <a:xfrm>
            <a:off x="6111875" y="260350"/>
            <a:ext cx="2713038" cy="3097213"/>
          </a:xfrm>
          <a:prstGeom prst="rect">
            <a:avLst/>
          </a:prstGeom>
          <a:noFill/>
          <a:ln w="9525">
            <a:noFill/>
            <a:miter lim="800000"/>
            <a:headEnd/>
            <a:tailEnd/>
          </a:ln>
        </p:spPr>
      </p:pic>
      <p:pic>
        <p:nvPicPr>
          <p:cNvPr id="52230" name="Picture 8" descr="Milano_09"/>
          <p:cNvPicPr>
            <a:picLocks noChangeAspect="1" noChangeArrowheads="1"/>
          </p:cNvPicPr>
          <p:nvPr/>
        </p:nvPicPr>
        <p:blipFill>
          <a:blip r:embed="rId7"/>
          <a:srcRect/>
          <a:stretch>
            <a:fillRect/>
          </a:stretch>
        </p:blipFill>
        <p:spPr bwMode="auto">
          <a:xfrm>
            <a:off x="2846388" y="260350"/>
            <a:ext cx="3265487" cy="30797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2">
                <a:gamma/>
                <a:shade val="46275"/>
                <a:invGamma/>
              </a:schemeClr>
            </a:gs>
          </a:gsLst>
          <a:lin ang="5400000" scaled="1"/>
        </a:gradFill>
        <a:effectLst/>
      </p:bgPr>
    </p:bg>
    <p:spTree>
      <p:nvGrpSpPr>
        <p:cNvPr id="1" name=""/>
        <p:cNvGrpSpPr/>
        <p:nvPr/>
      </p:nvGrpSpPr>
      <p:grpSpPr>
        <a:xfrm>
          <a:off x="0" y="0"/>
          <a:ext cx="0" cy="0"/>
          <a:chOff x="0" y="0"/>
          <a:chExt cx="0" cy="0"/>
        </a:xfrm>
      </p:grpSpPr>
      <p:sp>
        <p:nvSpPr>
          <p:cNvPr id="53249" name="Titolo 1"/>
          <p:cNvSpPr>
            <a:spLocks noGrp="1"/>
          </p:cNvSpPr>
          <p:nvPr>
            <p:ph type="title"/>
          </p:nvPr>
        </p:nvSpPr>
        <p:spPr/>
        <p:txBody>
          <a:bodyPr/>
          <a:lstStyle/>
          <a:p>
            <a:r>
              <a:rPr lang="it-IT">
                <a:solidFill>
                  <a:schemeClr val="tx2"/>
                </a:solidFill>
              </a:rPr>
              <a:t>Impiego del sistema</a:t>
            </a:r>
          </a:p>
        </p:txBody>
      </p:sp>
      <p:sp>
        <p:nvSpPr>
          <p:cNvPr id="53250" name="Segnaposto contenuto 2"/>
          <p:cNvSpPr>
            <a:spLocks noGrp="1"/>
          </p:cNvSpPr>
          <p:nvPr>
            <p:ph idx="1"/>
          </p:nvPr>
        </p:nvSpPr>
        <p:spPr>
          <a:xfrm>
            <a:off x="457200" y="1989138"/>
            <a:ext cx="8229600" cy="4137025"/>
          </a:xfrm>
        </p:spPr>
        <p:txBody>
          <a:bodyPr/>
          <a:lstStyle/>
          <a:p>
            <a:pPr marL="0" indent="0">
              <a:buFont typeface="Arial" charset="0"/>
              <a:buNone/>
            </a:pPr>
            <a:r>
              <a:rPr lang="it-IT" sz="3600"/>
              <a:t>In tutte le strutture che necessitano di riscaldamento e/o raffrescamento.</a:t>
            </a:r>
          </a:p>
          <a:p>
            <a:pPr marL="0" indent="0">
              <a:buFont typeface="Arial" charset="0"/>
              <a:buNone/>
            </a:pPr>
            <a:r>
              <a:rPr lang="it-IT">
                <a:solidFill>
                  <a:srgbClr val="FF0000"/>
                </a:solidFill>
              </a:rPr>
              <a:t>Es.: Condomini, Case di riposo, Ospedali, Uffici, Fabbricati industriali,  Supermercati, Palestre, ecc.</a:t>
            </a:r>
          </a:p>
          <a:p>
            <a:pPr marL="0" indent="0">
              <a:buFont typeface="Arial" charset="0"/>
              <a:buNone/>
            </a:pPr>
            <a:endParaRPr lang="it-IT"/>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2">
                <a:gamma/>
                <a:shade val="46275"/>
                <a:invGamma/>
              </a:schemeClr>
            </a:gs>
          </a:gsLst>
          <a:lin ang="5400000" scaled="1"/>
        </a:gradFill>
        <a:effectLst/>
      </p:bgPr>
    </p:bg>
    <p:spTree>
      <p:nvGrpSpPr>
        <p:cNvPr id="1" name=""/>
        <p:cNvGrpSpPr/>
        <p:nvPr/>
      </p:nvGrpSpPr>
      <p:grpSpPr>
        <a:xfrm>
          <a:off x="0" y="0"/>
          <a:ext cx="0" cy="0"/>
          <a:chOff x="0" y="0"/>
          <a:chExt cx="0" cy="0"/>
        </a:xfrm>
      </p:grpSpPr>
      <p:sp>
        <p:nvSpPr>
          <p:cNvPr id="54273" name="Titolo 1"/>
          <p:cNvSpPr>
            <a:spLocks noGrp="1"/>
          </p:cNvSpPr>
          <p:nvPr>
            <p:ph type="title"/>
          </p:nvPr>
        </p:nvSpPr>
        <p:spPr/>
        <p:txBody>
          <a:bodyPr/>
          <a:lstStyle/>
          <a:p>
            <a:r>
              <a:rPr lang="it-IT">
                <a:solidFill>
                  <a:schemeClr val="tx2"/>
                </a:solidFill>
              </a:rPr>
              <a:t>Vantaggi</a:t>
            </a:r>
          </a:p>
        </p:txBody>
      </p:sp>
      <p:sp>
        <p:nvSpPr>
          <p:cNvPr id="54274" name="Segnaposto contenuto 2"/>
          <p:cNvSpPr>
            <a:spLocks noGrp="1"/>
          </p:cNvSpPr>
          <p:nvPr>
            <p:ph idx="1"/>
          </p:nvPr>
        </p:nvSpPr>
        <p:spPr/>
        <p:txBody>
          <a:bodyPr/>
          <a:lstStyle/>
          <a:p>
            <a:r>
              <a:rPr lang="it-IT"/>
              <a:t>Fornitura in continuo di energia termica per riscaldamento e raffrescamento</a:t>
            </a:r>
          </a:p>
          <a:p>
            <a:r>
              <a:rPr lang="it-IT"/>
              <a:t>In abbinamento con tecnologie di recupero energia termica (es. TCC, CMTC), forte abbattimento dei costi di approvvigionamento di energia, nonché dell’utilizzo di carburanti fossili (no emissione CO</a:t>
            </a:r>
            <a:r>
              <a:rPr lang="it-IT" sz="2000"/>
              <a:t>2</a:t>
            </a:r>
            <a:r>
              <a:rPr lang="it-IT"/>
              <a:t> )</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8000" b="1" dirty="0"/>
              <a:t>GUPC®</a:t>
            </a:r>
          </a:p>
        </p:txBody>
      </p:sp>
      <p:sp>
        <p:nvSpPr>
          <p:cNvPr id="3" name="Segnaposto contenuto 2"/>
          <p:cNvSpPr>
            <a:spLocks noGrp="1"/>
          </p:cNvSpPr>
          <p:nvPr>
            <p:ph idx="1"/>
          </p:nvPr>
        </p:nvSpPr>
        <p:spPr/>
        <p:txBody>
          <a:bodyPr/>
          <a:lstStyle/>
          <a:p>
            <a:pPr marL="0" indent="0" algn="just">
              <a:buNone/>
            </a:pPr>
            <a:r>
              <a:rPr lang="it-IT" sz="2400" dirty="0"/>
              <a:t>Attraverso il </a:t>
            </a:r>
            <a:r>
              <a:rPr lang="it-IT" sz="2800" i="1" dirty="0"/>
              <a:t>General Utilities Performance </a:t>
            </a:r>
            <a:r>
              <a:rPr lang="it-IT" sz="2800" i="1" dirty="0" err="1"/>
              <a:t>Contract</a:t>
            </a:r>
            <a:r>
              <a:rPr lang="it-IT" sz="2800" i="1" dirty="0"/>
              <a:t> </a:t>
            </a:r>
            <a:r>
              <a:rPr lang="it-IT" sz="2400" dirty="0"/>
              <a:t>ci si affianca al ns. cliente per analizzare con lui un piano di fattibilità degli interventi, sia dal punto di vista tecnico, sia economico, sia finanziario.</a:t>
            </a:r>
          </a:p>
          <a:p>
            <a:pPr marL="0" indent="0" algn="just">
              <a:buNone/>
            </a:pPr>
            <a:r>
              <a:rPr lang="it-IT" sz="2400" dirty="0"/>
              <a:t>Gli interventi vengono effettuati dando priorità all’utilizzo di aziende fornitrici locali, previa analisi delle competenze e delle convenienze.</a:t>
            </a:r>
          </a:p>
          <a:p>
            <a:pPr marL="0" indent="0" algn="just">
              <a:buNone/>
            </a:pPr>
            <a:r>
              <a:rPr lang="it-IT" sz="2400" dirty="0"/>
              <a:t>Il risparmio dei costi tra quelli prima e quelli dopo l’intervento, verrà suddiviso tra le parti per la durata pluriennale del contratto.</a:t>
            </a:r>
          </a:p>
        </p:txBody>
      </p:sp>
    </p:spTree>
    <p:extLst>
      <p:ext uri="{BB962C8B-B14F-4D97-AF65-F5344CB8AC3E}">
        <p14:creationId xmlns:p14="http://schemas.microsoft.com/office/powerpoint/2010/main" val="241293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9275"/>
            <a:ext cx="7772400" cy="1871663"/>
          </a:xfrm>
        </p:spPr>
        <p:txBody>
          <a:bodyPr rtlCol="0">
            <a:normAutofit fontScale="90000"/>
          </a:bodyPr>
          <a:lstStyle/>
          <a:p>
            <a:pPr fontAlgn="auto">
              <a:spcAft>
                <a:spcPts val="0"/>
              </a:spcAft>
              <a:defRPr/>
            </a:pPr>
            <a:r>
              <a:rPr lang="it-IT" sz="8900" b="1" dirty="0"/>
              <a:t>PBRC</a:t>
            </a:r>
            <a:r>
              <a:rPr lang="x-none" sz="8900" b="1"/>
              <a:t> </a:t>
            </a:r>
            <a:br>
              <a:rPr lang="it-IT" b="1" dirty="0"/>
            </a:br>
            <a:endParaRPr lang="it-IT" sz="3600" dirty="0"/>
          </a:p>
        </p:txBody>
      </p:sp>
      <p:sp>
        <p:nvSpPr>
          <p:cNvPr id="3" name="Sottotitolo 2"/>
          <p:cNvSpPr>
            <a:spLocks noGrp="1"/>
          </p:cNvSpPr>
          <p:nvPr>
            <p:ph type="subTitle" idx="1"/>
          </p:nvPr>
        </p:nvSpPr>
        <p:spPr>
          <a:xfrm>
            <a:off x="971550" y="4292600"/>
            <a:ext cx="7129463" cy="1800225"/>
          </a:xfrm>
        </p:spPr>
        <p:txBody>
          <a:bodyPr rtlCol="0">
            <a:normAutofit fontScale="32500" lnSpcReduction="20000"/>
          </a:bodyPr>
          <a:lstStyle/>
          <a:p>
            <a:pPr fontAlgn="auto">
              <a:spcAft>
                <a:spcPts val="0"/>
              </a:spcAft>
              <a:buFont typeface="Arial" panose="020B0604020202020204" pitchFamily="34" charset="0"/>
              <a:buNone/>
              <a:defRPr/>
            </a:pPr>
            <a:br>
              <a:rPr lang="it-IT" dirty="0">
                <a:solidFill>
                  <a:schemeClr val="tx2"/>
                </a:solidFill>
              </a:rPr>
            </a:br>
            <a:r>
              <a:rPr lang="it-IT" sz="8600" u="sng" dirty="0">
                <a:solidFill>
                  <a:schemeClr val="tx2"/>
                </a:solidFill>
                <a:hlinkClick r:id="rId2"/>
              </a:rPr>
              <a:t>PBRC™</a:t>
            </a:r>
            <a:r>
              <a:rPr lang="it-IT" sz="8600" dirty="0">
                <a:solidFill>
                  <a:schemeClr val="tx2"/>
                </a:solidFill>
              </a:rPr>
              <a:t> </a:t>
            </a:r>
            <a:r>
              <a:rPr lang="it-IT" sz="8600" b="1" dirty="0">
                <a:solidFill>
                  <a:schemeClr val="tx2"/>
                </a:solidFill>
              </a:rPr>
              <a:t>- </a:t>
            </a:r>
            <a:r>
              <a:rPr lang="it-IT" sz="8600" dirty="0">
                <a:solidFill>
                  <a:schemeClr val="tx2"/>
                </a:solidFill>
              </a:rPr>
              <a:t>Photo </a:t>
            </a:r>
            <a:r>
              <a:rPr lang="it-IT" sz="8600" dirty="0" err="1">
                <a:solidFill>
                  <a:schemeClr val="tx2"/>
                </a:solidFill>
              </a:rPr>
              <a:t>Bio</a:t>
            </a:r>
            <a:r>
              <a:rPr lang="it-IT" sz="8600" dirty="0">
                <a:solidFill>
                  <a:schemeClr val="tx2"/>
                </a:solidFill>
              </a:rPr>
              <a:t> </a:t>
            </a:r>
            <a:r>
              <a:rPr lang="it-IT" sz="8600" dirty="0" err="1">
                <a:solidFill>
                  <a:schemeClr val="tx2"/>
                </a:solidFill>
              </a:rPr>
              <a:t>Reactor</a:t>
            </a:r>
            <a:r>
              <a:rPr lang="it-IT" sz="8600" dirty="0">
                <a:solidFill>
                  <a:schemeClr val="tx2"/>
                </a:solidFill>
              </a:rPr>
              <a:t> </a:t>
            </a:r>
            <a:r>
              <a:rPr lang="it-IT" sz="8600" dirty="0" err="1">
                <a:solidFill>
                  <a:schemeClr val="tx2"/>
                </a:solidFill>
              </a:rPr>
              <a:t>Continuous</a:t>
            </a:r>
            <a:r>
              <a:rPr lang="it-IT" sz="8600" dirty="0">
                <a:solidFill>
                  <a:schemeClr val="tx2"/>
                </a:solidFill>
              </a:rPr>
              <a:t> </a:t>
            </a:r>
          </a:p>
          <a:p>
            <a:pPr fontAlgn="auto">
              <a:spcAft>
                <a:spcPts val="0"/>
              </a:spcAft>
              <a:buFont typeface="Arial" panose="020B0604020202020204" pitchFamily="34" charset="0"/>
              <a:buNone/>
              <a:defRPr/>
            </a:pPr>
            <a:r>
              <a:rPr lang="it-IT" sz="8600" dirty="0">
                <a:solidFill>
                  <a:schemeClr val="tx2"/>
                </a:solidFill>
              </a:rPr>
              <a:t>(</a:t>
            </a:r>
            <a:r>
              <a:rPr lang="it-IT" sz="8600" dirty="0" err="1">
                <a:solidFill>
                  <a:schemeClr val="tx2"/>
                </a:solidFill>
              </a:rPr>
              <a:t>algae</a:t>
            </a:r>
            <a:r>
              <a:rPr lang="it-IT" sz="8600" dirty="0">
                <a:solidFill>
                  <a:schemeClr val="tx2"/>
                </a:solidFill>
              </a:rPr>
              <a:t> to </a:t>
            </a:r>
            <a:r>
              <a:rPr lang="it-IT" sz="8600" dirty="0" err="1">
                <a:solidFill>
                  <a:schemeClr val="tx2"/>
                </a:solidFill>
              </a:rPr>
              <a:t>feed</a:t>
            </a:r>
            <a:r>
              <a:rPr lang="it-IT" sz="8600" dirty="0">
                <a:solidFill>
                  <a:schemeClr val="tx2"/>
                </a:solidFill>
              </a:rPr>
              <a:t>/</a:t>
            </a:r>
            <a:r>
              <a:rPr lang="it-IT" sz="8600" dirty="0" err="1">
                <a:solidFill>
                  <a:schemeClr val="tx2"/>
                </a:solidFill>
              </a:rPr>
              <a:t>food</a:t>
            </a:r>
            <a:r>
              <a:rPr lang="it-IT" sz="8600" dirty="0">
                <a:solidFill>
                  <a:schemeClr val="tx2"/>
                </a:solidFill>
              </a:rPr>
              <a:t> and biodiesel from </a:t>
            </a:r>
            <a:r>
              <a:rPr lang="it-IT" sz="8600" dirty="0" err="1">
                <a:solidFill>
                  <a:schemeClr val="tx2"/>
                </a:solidFill>
              </a:rPr>
              <a:t>waste</a:t>
            </a:r>
            <a:r>
              <a:rPr lang="it-IT" sz="8600" dirty="0">
                <a:solidFill>
                  <a:schemeClr val="tx2"/>
                </a:solidFill>
              </a:rPr>
              <a:t> water / </a:t>
            </a:r>
            <a:r>
              <a:rPr lang="it-IT" sz="8600" dirty="0" err="1">
                <a:solidFill>
                  <a:schemeClr val="tx2"/>
                </a:solidFill>
              </a:rPr>
              <a:t>wet</a:t>
            </a:r>
            <a:r>
              <a:rPr lang="it-IT" sz="8600" dirty="0">
                <a:solidFill>
                  <a:schemeClr val="tx2"/>
                </a:solidFill>
              </a:rPr>
              <a:t> </a:t>
            </a:r>
            <a:r>
              <a:rPr lang="it-IT" sz="8600" dirty="0" err="1">
                <a:solidFill>
                  <a:schemeClr val="tx2"/>
                </a:solidFill>
              </a:rPr>
              <a:t>urban</a:t>
            </a:r>
            <a:r>
              <a:rPr lang="it-IT" sz="8600" dirty="0">
                <a:solidFill>
                  <a:schemeClr val="tx2"/>
                </a:solidFill>
              </a:rPr>
              <a:t> and </a:t>
            </a:r>
            <a:r>
              <a:rPr lang="it-IT" sz="8600" dirty="0" err="1">
                <a:solidFill>
                  <a:schemeClr val="tx2"/>
                </a:solidFill>
              </a:rPr>
              <a:t>organic</a:t>
            </a:r>
            <a:r>
              <a:rPr lang="it-IT" sz="8600" dirty="0">
                <a:solidFill>
                  <a:schemeClr val="tx2"/>
                </a:solidFill>
              </a:rPr>
              <a:t> in general). </a:t>
            </a:r>
            <a:br>
              <a:rPr lang="en-GB" dirty="0"/>
            </a:br>
            <a:endParaRPr lang="it-IT" dirty="0"/>
          </a:p>
        </p:txBody>
      </p:sp>
      <p:sp>
        <p:nvSpPr>
          <p:cNvPr id="4" name="Rettangolo 3"/>
          <p:cNvSpPr/>
          <p:nvPr/>
        </p:nvSpPr>
        <p:spPr>
          <a:xfrm>
            <a:off x="971550" y="2565400"/>
            <a:ext cx="7129463" cy="1727200"/>
          </a:xfrm>
          <a:prstGeom prst="rect">
            <a:avLst/>
          </a:prstGeom>
          <a:blipFill>
            <a:blip r:embed="rId3"/>
            <a:tile tx="0" ty="0" sx="100000" sy="100000" flip="none" algn="tl"/>
          </a:blip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3200" dirty="0">
                <a:solidFill>
                  <a:srgbClr val="FF0000"/>
                </a:solidFill>
              </a:rPr>
              <a:t>Sistema di coltivazione </a:t>
            </a:r>
            <a:r>
              <a:rPr lang="it-IT" sz="3200" b="1" u="sng" dirty="0">
                <a:solidFill>
                  <a:srgbClr val="FF0000"/>
                </a:solidFill>
              </a:rPr>
              <a:t>alghe</a:t>
            </a:r>
            <a:r>
              <a:rPr lang="it-IT" sz="3200" dirty="0">
                <a:solidFill>
                  <a:srgbClr val="FF0000"/>
                </a:solidFill>
              </a:rPr>
              <a:t> per impiego alimentare, farmaceutico </a:t>
            </a:r>
          </a:p>
          <a:p>
            <a:pPr algn="ctr" fontAlgn="auto">
              <a:spcBef>
                <a:spcPts val="0"/>
              </a:spcBef>
              <a:spcAft>
                <a:spcPts val="0"/>
              </a:spcAft>
              <a:defRPr/>
            </a:pPr>
            <a:r>
              <a:rPr lang="it-IT" sz="3200" dirty="0">
                <a:solidFill>
                  <a:srgbClr val="FF0000"/>
                </a:solidFill>
              </a:rPr>
              <a:t>ed energetico (</a:t>
            </a:r>
            <a:r>
              <a:rPr lang="it-IT" sz="3200" dirty="0" err="1">
                <a:solidFill>
                  <a:srgbClr val="FF0000"/>
                </a:solidFill>
              </a:rPr>
              <a:t>biogasolio</a:t>
            </a:r>
            <a:r>
              <a:rPr lang="it-IT" sz="3200" dirty="0">
                <a:solidFill>
                  <a:srgbClr val="FF0000"/>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8434" name="Titolo 1"/>
          <p:cNvSpPr>
            <a:spLocks noGrp="1"/>
          </p:cNvSpPr>
          <p:nvPr>
            <p:ph type="title"/>
          </p:nvPr>
        </p:nvSpPr>
        <p:spPr>
          <a:xfrm>
            <a:off x="457200" y="274638"/>
            <a:ext cx="8229600" cy="6034087"/>
          </a:xfrm>
        </p:spPr>
        <p:txBody>
          <a:bodyPr/>
          <a:lstStyle/>
          <a:p>
            <a:pPr algn="just"/>
            <a:r>
              <a:rPr lang="it-IT" sz="1600"/>
              <a:t>PBRC è un  sistema integrato e compatto, per la coltivazione di microalghe (organismi unicellulari), in combinazione con digestori anaerobici di congrua dimensione, è rivolto a piccole aziende manifatturiere dei comparti agro-alimentari, nonché di insediamenti urbani e periurbani. Si caratterizza attraverso un innovativo sistema idraulico, mirando ad una produzione congiunta di prodotti oleici e proteici, da destinare a scopi energetici e di alimentazione umana e animale (feed-food chain), oltre che di comparti industriali chimico farmaceutici. PBRC è costituito da un contenitore coibentato e stagno (in c.a.v., standard di mercato), di norma parallelepipedo, compartimentato in 2 macrovolumi, che processano in serie la fase di coltivazione ed accrescimento e quella di raccolta (frantumazione e separazione). Nel primo volume, dotato di parziali setti alternati, con ruoli di diffusori omogenei di congruo spettro radiativo, si procede alla crescita esponenziale lungo lo sviluppo longitudinale, in cui si attua un programma di alimentazione mediante aggiunte di CO2 e sali NPK (derivanti da processi di bonifica o artificiali), correlato alla densità di popolazione microalgale. Nel secondo volume, dopo avere cambiato direzione al piano di scorrimento e contemporaneamente al processo di rottura selettiva degli organismi unicellulari (con date caratteristiche), si procede alla separazione gravimetrica, predisponendosi al prelievo mediante estrazione di miscele a congrue concentrazioni (oleiche e proteiche), riciclando nel primo volume la parte centrale, preposta alla rigenerazione. Il fattore di estrazione viene correlato ai cicli di crescita e lunghezza adottata nel primo volume. PBRC consente di ottenere un processo di alimentazione continuo e differenziato per posizione, mediante processo automatico  regolato da PLC, integrato da opportuna sensoristica ed eventualmente controllato a distanza. PBRC offre un sensibile contributo ai temi oggetto di “Direttiva Nitrati” (91/676/CEE recepita con D.Lgs. 152/99 e D.M. 7 aprile 2006) e “Carbon Capture and Storage” (2009/31/EC), trasformando i loro soggetti da “problemi in risorse”, contribuendo sia i nitrati che la CO2 all’accrescimento algale.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9458" name="Titolo 1"/>
          <p:cNvSpPr>
            <a:spLocks noGrp="1"/>
          </p:cNvSpPr>
          <p:nvPr>
            <p:ph type="title"/>
          </p:nvPr>
        </p:nvSpPr>
        <p:spPr>
          <a:xfrm>
            <a:off x="457200" y="274638"/>
            <a:ext cx="8229600" cy="4738687"/>
          </a:xfrm>
        </p:spPr>
        <p:txBody>
          <a:bodyPr/>
          <a:lstStyle/>
          <a:p>
            <a:r>
              <a:rPr lang="it-IT">
                <a:solidFill>
                  <a:schemeClr val="tx2"/>
                </a:solidFill>
              </a:rPr>
              <a:t>Il Sistema </a:t>
            </a:r>
            <a:r>
              <a:rPr lang="it-IT" b="1">
                <a:solidFill>
                  <a:schemeClr val="tx2"/>
                </a:solidFill>
              </a:rPr>
              <a:t>PBRC</a:t>
            </a:r>
            <a:r>
              <a:rPr lang="it-IT">
                <a:solidFill>
                  <a:schemeClr val="tx2"/>
                </a:solidFill>
              </a:rPr>
              <a:t> è alimentato </a:t>
            </a:r>
            <a:br>
              <a:rPr lang="it-IT">
                <a:solidFill>
                  <a:schemeClr val="tx2"/>
                </a:solidFill>
              </a:rPr>
            </a:br>
            <a:r>
              <a:rPr lang="it-IT">
                <a:solidFill>
                  <a:schemeClr val="tx2"/>
                </a:solidFill>
              </a:rPr>
              <a:t>in forma autonoma </a:t>
            </a:r>
            <a:br>
              <a:rPr lang="it-IT">
                <a:solidFill>
                  <a:schemeClr val="tx2"/>
                </a:solidFill>
              </a:rPr>
            </a:br>
            <a:r>
              <a:rPr lang="it-IT" sz="3600">
                <a:solidFill>
                  <a:srgbClr val="C00000"/>
                </a:solidFill>
              </a:rPr>
              <a:t>oppure </a:t>
            </a:r>
            <a:br>
              <a:rPr lang="it-IT">
                <a:solidFill>
                  <a:schemeClr val="tx2"/>
                </a:solidFill>
              </a:rPr>
            </a:br>
            <a:r>
              <a:rPr lang="it-IT">
                <a:solidFill>
                  <a:schemeClr val="tx2"/>
                </a:solidFill>
              </a:rPr>
              <a:t>abbinato al sistema </a:t>
            </a:r>
            <a:r>
              <a:rPr lang="it-IT" b="1">
                <a:solidFill>
                  <a:schemeClr val="tx2"/>
                </a:solidFill>
              </a:rPr>
              <a:t>MBGC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20482" name="Titolo 1"/>
          <p:cNvSpPr>
            <a:spLocks noGrp="1"/>
          </p:cNvSpPr>
          <p:nvPr>
            <p:ph type="title"/>
          </p:nvPr>
        </p:nvSpPr>
        <p:spPr>
          <a:xfrm>
            <a:off x="457200" y="274638"/>
            <a:ext cx="8229600" cy="922337"/>
          </a:xfrm>
        </p:spPr>
        <p:txBody>
          <a:bodyPr/>
          <a:lstStyle/>
          <a:p>
            <a:r>
              <a:rPr lang="it-IT" dirty="0">
                <a:solidFill>
                  <a:schemeClr val="tx2"/>
                </a:solidFill>
              </a:rPr>
              <a:t>Vantaggi</a:t>
            </a:r>
          </a:p>
        </p:txBody>
      </p:sp>
      <p:sp>
        <p:nvSpPr>
          <p:cNvPr id="20483" name="Segnaposto contenuto 2"/>
          <p:cNvSpPr>
            <a:spLocks noGrp="1"/>
          </p:cNvSpPr>
          <p:nvPr>
            <p:ph idx="1"/>
          </p:nvPr>
        </p:nvSpPr>
        <p:spPr>
          <a:xfrm>
            <a:off x="468313" y="1628775"/>
            <a:ext cx="8280400" cy="4852988"/>
          </a:xfrm>
        </p:spPr>
        <p:txBody>
          <a:bodyPr/>
          <a:lstStyle/>
          <a:p>
            <a:pPr algn="just"/>
            <a:r>
              <a:rPr lang="it-IT" sz="3600" dirty="0"/>
              <a:t>Forte abbattimento dei costi relativi all’acquisto di prodotti organici destinati agli impieghi più svariati, permettendo la produzione autonoma di:</a:t>
            </a:r>
          </a:p>
          <a:p>
            <a:pPr lvl="1"/>
            <a:r>
              <a:rPr lang="it-IT" sz="3000" dirty="0">
                <a:solidFill>
                  <a:srgbClr val="C00000"/>
                </a:solidFill>
              </a:rPr>
              <a:t> Alimenti da trasformare in cibo</a:t>
            </a:r>
          </a:p>
          <a:p>
            <a:pPr lvl="1"/>
            <a:r>
              <a:rPr lang="it-IT" sz="3000" dirty="0">
                <a:solidFill>
                  <a:srgbClr val="C00000"/>
                </a:solidFill>
              </a:rPr>
              <a:t> In materie prime per industrie farmaceutiche, cosmetiche, alimentaristiche per zootecnia</a:t>
            </a:r>
          </a:p>
          <a:p>
            <a:pPr lvl="1"/>
            <a:r>
              <a:rPr lang="it-IT" sz="3000" dirty="0">
                <a:solidFill>
                  <a:srgbClr val="C00000"/>
                </a:solidFill>
              </a:rPr>
              <a:t> Materie prime per biocarburanti</a:t>
            </a:r>
          </a:p>
          <a:p>
            <a:endParaRPr lang="it-IT" dirty="0"/>
          </a:p>
          <a:p>
            <a:endParaRPr lang="it-IT" dirty="0"/>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49275"/>
            <a:ext cx="7772400" cy="1655763"/>
          </a:xfrm>
        </p:spPr>
        <p:txBody>
          <a:bodyPr rtlCol="0">
            <a:normAutofit fontScale="90000"/>
          </a:bodyPr>
          <a:lstStyle/>
          <a:p>
            <a:pPr fontAlgn="auto">
              <a:spcAft>
                <a:spcPts val="0"/>
              </a:spcAft>
              <a:defRPr/>
            </a:pPr>
            <a:r>
              <a:rPr lang="it-IT" sz="8900" b="1" dirty="0"/>
              <a:t>SD</a:t>
            </a:r>
            <a:r>
              <a:rPr lang="x-none" sz="8900" b="1"/>
              <a:t>GC </a:t>
            </a:r>
            <a:br>
              <a:rPr lang="it-IT" b="1" dirty="0"/>
            </a:br>
            <a:endParaRPr lang="it-IT" dirty="0"/>
          </a:p>
        </p:txBody>
      </p:sp>
      <p:sp>
        <p:nvSpPr>
          <p:cNvPr id="3" name="Sottotitolo 2"/>
          <p:cNvSpPr>
            <a:spLocks noGrp="1"/>
          </p:cNvSpPr>
          <p:nvPr>
            <p:ph type="subTitle" idx="1"/>
          </p:nvPr>
        </p:nvSpPr>
        <p:spPr>
          <a:xfrm>
            <a:off x="755650" y="3886200"/>
            <a:ext cx="7777163" cy="1752600"/>
          </a:xfrm>
        </p:spPr>
        <p:txBody>
          <a:bodyPr rtlCol="0">
            <a:normAutofit fontScale="70000" lnSpcReduction="20000"/>
          </a:bodyPr>
          <a:lstStyle/>
          <a:p>
            <a:pPr fontAlgn="auto">
              <a:spcAft>
                <a:spcPts val="0"/>
              </a:spcAft>
              <a:buFont typeface="Arial" panose="020B0604020202020204" pitchFamily="34" charset="0"/>
              <a:buNone/>
              <a:defRPr/>
            </a:pPr>
            <a:br>
              <a:rPr lang="it-IT" sz="4000" dirty="0">
                <a:solidFill>
                  <a:schemeClr val="tx2"/>
                </a:solidFill>
              </a:rPr>
            </a:br>
            <a:r>
              <a:rPr lang="it-IT" sz="4000" u="sng" dirty="0">
                <a:solidFill>
                  <a:schemeClr val="tx2"/>
                </a:solidFill>
                <a:hlinkClick r:id="rId2"/>
              </a:rPr>
              <a:t>SDGC™</a:t>
            </a:r>
            <a:r>
              <a:rPr lang="it-IT" sz="4000" dirty="0">
                <a:solidFill>
                  <a:schemeClr val="tx2"/>
                </a:solidFill>
              </a:rPr>
              <a:t> – Solar </a:t>
            </a:r>
            <a:r>
              <a:rPr lang="it-IT" sz="4000" dirty="0" err="1">
                <a:solidFill>
                  <a:schemeClr val="tx2"/>
                </a:solidFill>
              </a:rPr>
              <a:t>Desalination</a:t>
            </a:r>
            <a:r>
              <a:rPr lang="it-IT" sz="4000" dirty="0">
                <a:solidFill>
                  <a:schemeClr val="tx2"/>
                </a:solidFill>
              </a:rPr>
              <a:t> </a:t>
            </a:r>
            <a:r>
              <a:rPr lang="it-IT" sz="4000" dirty="0" err="1">
                <a:solidFill>
                  <a:schemeClr val="tx2"/>
                </a:solidFill>
              </a:rPr>
              <a:t>Geoassisted</a:t>
            </a:r>
            <a:r>
              <a:rPr lang="it-IT" sz="4000" dirty="0">
                <a:solidFill>
                  <a:schemeClr val="tx2"/>
                </a:solidFill>
              </a:rPr>
              <a:t> </a:t>
            </a:r>
            <a:r>
              <a:rPr lang="it-IT" sz="4000" dirty="0" err="1">
                <a:solidFill>
                  <a:schemeClr val="tx2"/>
                </a:solidFill>
              </a:rPr>
              <a:t>Continuous</a:t>
            </a:r>
            <a:r>
              <a:rPr lang="it-IT" sz="4000" dirty="0">
                <a:solidFill>
                  <a:schemeClr val="tx2"/>
                </a:solidFill>
              </a:rPr>
              <a:t> (solar </a:t>
            </a:r>
            <a:r>
              <a:rPr lang="it-IT" sz="4000" dirty="0" err="1">
                <a:solidFill>
                  <a:schemeClr val="tx2"/>
                </a:solidFill>
              </a:rPr>
              <a:t>system</a:t>
            </a:r>
            <a:r>
              <a:rPr lang="it-IT" sz="4000" dirty="0">
                <a:solidFill>
                  <a:schemeClr val="tx2"/>
                </a:solidFill>
              </a:rPr>
              <a:t> for </a:t>
            </a:r>
            <a:r>
              <a:rPr lang="it-IT" sz="4000" dirty="0" err="1">
                <a:solidFill>
                  <a:schemeClr val="tx2"/>
                </a:solidFill>
              </a:rPr>
              <a:t>continuous</a:t>
            </a:r>
            <a:r>
              <a:rPr lang="it-IT" sz="4000" dirty="0">
                <a:solidFill>
                  <a:schemeClr val="tx2"/>
                </a:solidFill>
              </a:rPr>
              <a:t> </a:t>
            </a:r>
            <a:r>
              <a:rPr lang="it-IT" sz="4000" dirty="0" err="1">
                <a:solidFill>
                  <a:schemeClr val="tx2"/>
                </a:solidFill>
              </a:rPr>
              <a:t>desalination</a:t>
            </a:r>
            <a:r>
              <a:rPr lang="it-IT" sz="4000" dirty="0">
                <a:solidFill>
                  <a:schemeClr val="tx2"/>
                </a:solidFill>
              </a:rPr>
              <a:t>, with </a:t>
            </a:r>
            <a:r>
              <a:rPr lang="it-IT" sz="4000" dirty="0" err="1">
                <a:solidFill>
                  <a:schemeClr val="tx2"/>
                </a:solidFill>
              </a:rPr>
              <a:t>renewable</a:t>
            </a:r>
            <a:r>
              <a:rPr lang="it-IT" sz="4000" dirty="0">
                <a:solidFill>
                  <a:schemeClr val="tx2"/>
                </a:solidFill>
              </a:rPr>
              <a:t> </a:t>
            </a:r>
            <a:r>
              <a:rPr lang="it-IT" sz="4000" dirty="0" err="1">
                <a:solidFill>
                  <a:schemeClr val="tx2"/>
                </a:solidFill>
              </a:rPr>
              <a:t>energy</a:t>
            </a:r>
            <a:r>
              <a:rPr lang="it-IT" sz="4000" dirty="0">
                <a:solidFill>
                  <a:schemeClr val="tx2"/>
                </a:solidFill>
              </a:rPr>
              <a:t>). </a:t>
            </a:r>
            <a:br>
              <a:rPr lang="en-GB" dirty="0"/>
            </a:br>
            <a:endParaRPr lang="it-IT" dirty="0"/>
          </a:p>
        </p:txBody>
      </p:sp>
      <p:sp>
        <p:nvSpPr>
          <p:cNvPr id="4" name="Rettangolo 3"/>
          <p:cNvSpPr/>
          <p:nvPr/>
        </p:nvSpPr>
        <p:spPr>
          <a:xfrm>
            <a:off x="611188" y="2636838"/>
            <a:ext cx="8137525" cy="1201737"/>
          </a:xfrm>
          <a:prstGeom prst="rect">
            <a:avLst/>
          </a:prstGeom>
          <a:blipFill>
            <a:blip r:embed="rId3"/>
            <a:tile tx="0" ty="0" sx="100000" sy="100000" flip="none" algn="tl"/>
          </a:blip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3200" dirty="0">
                <a:solidFill>
                  <a:srgbClr val="FF0000"/>
                </a:solidFill>
              </a:rPr>
              <a:t>Sistema di dissalazione di acque marine, salmastre e da reflui</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318</TotalTime>
  <Words>1742</Words>
  <Application>Microsoft Office PowerPoint</Application>
  <PresentationFormat>Presentazione su schermo (4:3)</PresentationFormat>
  <Paragraphs>157</Paragraphs>
  <Slides>46</Slides>
  <Notes>0</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46</vt:i4>
      </vt:variant>
    </vt:vector>
  </HeadingPairs>
  <TitlesOfParts>
    <vt:vector size="50" baseType="lpstr">
      <vt:lpstr>Arial</vt:lpstr>
      <vt:lpstr>Calibri</vt:lpstr>
      <vt:lpstr>Tema di Office</vt:lpstr>
      <vt:lpstr>1_Tema di Office</vt:lpstr>
      <vt:lpstr>MBGC </vt:lpstr>
      <vt:lpstr>MBGC è un  sistema integrato e compatto, per la digestione anaerobica di matrici organiche, rivolto a piccole aziende manifatturiere della filiera agro-alimentare e agro-zootecnica, nonché di insediamenti urbani e periurbani, GDO ed Ho.Re.Ca.                    Si caratterizza attraverso un innovativo sistema idraulico e complessivamente produce solo sottoprodotti da avviare a processi successivi, alienando il concetto di “scarto”. MBGC è costituito da un contenitore coibentato e stagno (in cemento armato vibrato, standard di mercato), di norma parallelepipedo, compartimentato in 3 volumi in cui si attua un percorso idraulico articolato, con parziali ricicli di substrato.  In MBGC si distinguono una fase inferiore liquida ed una superiore gassosa, entrambe allestite con sistemi congrui alla separazione delle miscele presenti, liquide e gassose. Congrui sistemi di aspirazione/pescaggio estraggono le componenti gassose CO2, CH4 e miscele liquide a diverso titolo di NPK ed altri sali minori, nonché H2O chiarificata.  MBGC non rilascia nulla nell’ambiente, né in aria né verso il sottosuolo. MBGC prevede un processo di alimentazione regolare (giornaliero o frazioni di esso) con processo automatico e regolato da PLC integrato da opportuna sensoristica, ed eventualmente controllato a distanza. MBGC nasce come soluzione compatta multifunzione, di digestione anaerobica ed elevata separazione di sottoprodotti, per tagli di potenza attestati tra 1 e 10 kW, mediante prefabbricati disponibili sul mercato, per potenze superiore converrà valutare la scalabilità con l’aggregazione di moduli base, oppure procedere con realizzazione sul sito di installazione definitiva ricorrendo alle medesime linee progettuali.  </vt:lpstr>
      <vt:lpstr>Impiego del sistema</vt:lpstr>
      <vt:lpstr>Vantaggi</vt:lpstr>
      <vt:lpstr>PBRC  </vt:lpstr>
      <vt:lpstr>PBRC è un  sistema integrato e compatto, per la coltivazione di microalghe (organismi unicellulari), in combinazione con digestori anaerobici di congrua dimensione, è rivolto a piccole aziende manifatturiere dei comparti agro-alimentari, nonché di insediamenti urbani e periurbani. Si caratterizza attraverso un innovativo sistema idraulico, mirando ad una produzione congiunta di prodotti oleici e proteici, da destinare a scopi energetici e di alimentazione umana e animale (feed-food chain), oltre che di comparti industriali chimico farmaceutici. PBRC è costituito da un contenitore coibentato e stagno (in c.a.v., standard di mercato), di norma parallelepipedo, compartimentato in 2 macrovolumi, che processano in serie la fase di coltivazione ed accrescimento e quella di raccolta (frantumazione e separazione). Nel primo volume, dotato di parziali setti alternati, con ruoli di diffusori omogenei di congruo spettro radiativo, si procede alla crescita esponenziale lungo lo sviluppo longitudinale, in cui si attua un programma di alimentazione mediante aggiunte di CO2 e sali NPK (derivanti da processi di bonifica o artificiali), correlato alla densità di popolazione microalgale. Nel secondo volume, dopo avere cambiato direzione al piano di scorrimento e contemporaneamente al processo di rottura selettiva degli organismi unicellulari (con date caratteristiche), si procede alla separazione gravimetrica, predisponendosi al prelievo mediante estrazione di miscele a congrue concentrazioni (oleiche e proteiche), riciclando nel primo volume la parte centrale, preposta alla rigenerazione. Il fattore di estrazione viene correlato ai cicli di crescita e lunghezza adottata nel primo volume. PBRC consente di ottenere un processo di alimentazione continuo e differenziato per posizione, mediante processo automatico  regolato da PLC, integrato da opportuna sensoristica ed eventualmente controllato a distanza. PBRC offre un sensibile contributo ai temi oggetto di “Direttiva Nitrati” (91/676/CEE recepita con D.Lgs. 152/99 e D.M. 7 aprile 2006) e “Carbon Capture and Storage” (2009/31/EC), trasformando i loro soggetti da “problemi in risorse”, contribuendo sia i nitrati che la CO2 all’accrescimento algale.</vt:lpstr>
      <vt:lpstr>Il Sistema PBRC è alimentato  in forma autonoma  oppure  abbinato al sistema MBGC</vt:lpstr>
      <vt:lpstr>Vantaggi</vt:lpstr>
      <vt:lpstr>SDGC  </vt:lpstr>
      <vt:lpstr>SDGC è un sistema per la dissalazione solare geoassistita e continua di acque marine o salmastre, che ricorre ad energia da fonti rinnovabili, sostenendo dinamiche continue (ovvero sostiene il processo mediante ricircolo appropriato dei volumi energetici, che vengono dissipati in misura esigua) e consentendo rilevanti efficienze energetiche complessive. Il sistema innesca, all’interno di un contenitore adiabatico, processi di evaporazione e condensazione, in ambiente chiuso e saturo, a basse temperature (indicativamente tra 5°C ed 80°C), recuperando calore latente di condensazione e riutilizzandolo per l’evaporazione. Il sistema, detto SDGC pone  elevata attenzione ai volumi energetici termici in gioco (in particolare quello latente di condensazione, solitamente disperso nell’ambiente circostante), recuperandolo dagli effluenti e restituendolo al liquido in immissione, sfruttando dinamiche gravimetriche e vasi comunicanti. Il sistema SDGC necessita dei soli volumi energetici di solubilizzazione ed esigui apporti ulteriori per riciclare quelli di evaporazione e condensazione attentamente confinati nel contenitore adiabatico. Il sistema, per dissalare acque marine o salmastre, è essenzialmente costituito da un modulo centrale in lamiere, detto pacco lamellare, funzionale alla condensazione e raccolta dell’acqua priva di sali, al centro di un dispositivo di riscaldamento dell’acqua, costituito all’interno di un recipiente ermeticamente chiuso ed adiabatico di forma parallelepipeda o prismatica o di un solido di rotazione,  alimentato da fonti rinnovabili o da altre fonti di energia. Il sistema innesca le dinamiche presenti al centro di un cumulonembo e complessivamente emula i moti convettivi (liquidi e gassosi) negli spazi aperti tra atmosfere e acque oceaniche equatoriali. </vt:lpstr>
      <vt:lpstr>Il sistema ha impiego direttamente su acque marine e salmastre, e come bonifica di acque nere  SDGC utilizza un sistema in contenitore adiabatico (formazione di temporali equatoriali)  Non necessita di fonti energetiche  da fossili, ma si alimenta con un sistema solare geo-assistito  </vt:lpstr>
      <vt:lpstr>Vantaggi</vt:lpstr>
      <vt:lpstr>SIDR  </vt:lpstr>
      <vt:lpstr>Presentazione standard di PowerPoint</vt:lpstr>
      <vt:lpstr>Impiego del sistema</vt:lpstr>
      <vt:lpstr>Vantaggi</vt:lpstr>
      <vt:lpstr>MHLM  </vt:lpstr>
      <vt:lpstr>MHLM consiste in un sistema di miscelazione circoscritta ed  efficace, con bassi costi di esercizio. Il dispositivo è costituito da un innovativo assemblaggio di prodotti elementari, di grande diffusione in ambito industriale, ed alla portata di maestranze comuni. I principali prodotti impiegati sono Tubi drenanti e Circolatori (eventualmente anche trituratori), in peculiari assetti, mirando ad ottenere miscelazioni omogenee ed efficaci, in una massa molto estesa, allo stato liquido o gassoso. </vt:lpstr>
      <vt:lpstr>Il sistema ha impiego in:  - aziende alimentari  - aziende chimiche - aziende farmaceutiche  - aziende di trattamento di scarti   organici (umido) </vt:lpstr>
      <vt:lpstr>Vantaggi</vt:lpstr>
      <vt:lpstr>SDNA  </vt:lpstr>
      <vt:lpstr>SDNA riguarda un sistema di diffusione luminosa, efficace e con bassi costi di esercizio. SDNA ha grandi prospettive nei processi industriali, anche in sostegno alla fotosintesi anossigenica in processi di digestione anaerobica e di coltivazioni algali. L’invenzione è costituita da un innovativo assemblaggio di prodotti elementari, di grande diffusione, ormai alla portata di maestranze comuni. I principali prodotti impiegati sono fibre ottiche ad emissione laterale (Sideglow) e teli di materiali non opachi e con vari gradi di diffusione ottica (PE, PVC, Teflon, Policarbonati, …), in peculiari assetti.  La fibra ad emissione laterale viene stesa ad U (alimentata da uno o entrambi i rami, da FER fonti di energia rinnovabile o meno), qualora lunga a sufficienza, a sua volta la U viene distesa secondo percorsi a spirale circolare, ellittica o di altre utili geometrie.  Questo sviluppo viene posto in laminati di PE (o similari) ed ulteriormente adagiate su geometrie tridimensionali 3D atte a condizionare volumi profondi ed altrimenti inaccessibili.</vt:lpstr>
      <vt:lpstr>Il sistema ha impiego in:  - agraria - coltivazione di alghe - campi sportivi in erba  </vt:lpstr>
      <vt:lpstr>Vantaggi</vt:lpstr>
      <vt:lpstr>CMTC  </vt:lpstr>
      <vt:lpstr>CMTC riguarda un sistema di cattura termica ed un selezionato assortimento di irraggiamento nello spettro Visibile, da avviare mediante fibre ottiche puntuali a specifiche utenze. La captazione presenta rilevante efficacia sia sotto il profilo termico che ottico in relazione ai costi. Le applicazioni sono rilevanti sia sotto il profilo energetico che di processi di coltivazioni algali oltre che ad integrazione della digestione anaerobica, o comunque che necessitino di una specifica componente luminosa senza componenti spurie in processi biologici specifici (in cui radiazioni UV o IR potrebbero compromettere il processo gestito).  CMTC è una stratigrafia, a sviluppo parabolide, atta a riflettere e convogliare (mediante un riflettore Cassegrain) alcune componenti dello spettro elettromagnetico nel visibile verso una lente ottica e quindi all’interno di una fibra ottica. Contemporaneamente serve a catturare energia termica dal residuo dell’irraggiamento non riflesso e soprattutto dalla condizione ambientale.</vt:lpstr>
      <vt:lpstr>Il sistema permette una forte produzione termica ed elettrica: ha impiego, quindi, in qualsiasi settore industriale e civile  </vt:lpstr>
      <vt:lpstr>Vantaggi</vt:lpstr>
      <vt:lpstr>HWFC  </vt:lpstr>
      <vt:lpstr>HWFC (in assetto MFC, microbial fuel cell) è un  sistema di cattura dell’idrogeno presente in soluzione acquosa (che non abbandona facilmente) e convertirlo in energia elettrica in corrente continua, evitando così di dover mantenere le condizioni per il consorzio di batteri (popolazione microbica) idrogenotrofi (che producono metano partendo da CO2 e idrogeno) nel favorire i processi di metanogenesi nei digestori anaerobici, da cui deriva. HWFC è integrato da diffusori di componenti  dello spettro visibile (e non) con cui favorire la produzione in loco di idrogeno nella matrice biologica (o altri processi perseguiti) e convertirlo in energia elettrica. HWFC confinato in ambiente stagno ed asservito, ad esempio, a coltivazioni algali (in assetto MEC, microbial electrolysis cell), consente di produrre idrogeno, come vettore per lo stoccaggio di cascami elettrici non pregiati (ad esempio risulte da parchi eolici o di derivazione fossili in date fasce orarie) per mobilità sostenibile o altro.</vt:lpstr>
      <vt:lpstr>Il sistema ha impiego in aziende che utilizzano processi produttivi con impiego elevato di idrogeno  HWFC permette economie di scala  a livelli eccellenti</vt:lpstr>
      <vt:lpstr>GSMF  </vt:lpstr>
      <vt:lpstr>GSMF consiste in un sistema di separazione per miscele di liquidi o gas, efficace ed economico. Il dispositivo è costituita da un innovativo assemblaggio di prodotti elementari, di grande diffusione in ambito industriale ed alla portata di maestranze comuni. I principali prodotti impiegati sono honeycomb (tipici delle torri evaporative in controcorrente) e tubi forati (tipici del drenaggio), opportunamente allocati in apposito contenitore.</vt:lpstr>
      <vt:lpstr>Presentazione standard di PowerPoint</vt:lpstr>
      <vt:lpstr>Presentazione standard di PowerPoint</vt:lpstr>
      <vt:lpstr>TCC  </vt:lpstr>
      <vt:lpstr>Il Termo Cappotto Captante  è una stratigrafia. È costituito da un primo strato d'aria (creato da guaine bugnate che ostacolano i moti convettivi) eventualmente integrato da strato coibentante canonico (EPS e simili); segue un secondo strato costituito da una lamiera grecata (con intradosso verso l'interno, ospitante all'interno della greca un tubo contenete il termovettore, la lamiera ed in specifico la greca costituisce un micro-concentratore di energia termica attorno al tubo, favorendone le funzioni di scambio); quindi un congruo strato di intonaco (supportato da leganti e reti elettrosaldate, in inerti, con funzione di massa volumica funzionale alla captazione / radiazione energetica, all'isolamento acustico ed al consolidamento strutturale della parte esterna).</vt:lpstr>
      <vt:lpstr>Presentazione standard di PowerPoint</vt:lpstr>
      <vt:lpstr>Presentazione standard di PowerPoint</vt:lpstr>
      <vt:lpstr>Presentazione standard di PowerPoint</vt:lpstr>
      <vt:lpstr>TP  </vt:lpstr>
      <vt:lpstr>Presentazione standard di PowerPoint</vt:lpstr>
      <vt:lpstr>Presentazione standard di PowerPoint</vt:lpstr>
      <vt:lpstr>Impiego del sistema</vt:lpstr>
      <vt:lpstr>Vantaggi</vt:lpstr>
      <vt:lpstr>GUPC®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MBGC  MI2014A002125</dc:title>
  <dc:creator>Stefano</dc:creator>
  <cp:lastModifiedBy>fede</cp:lastModifiedBy>
  <cp:revision>36</cp:revision>
  <dcterms:created xsi:type="dcterms:W3CDTF">2016-03-01T16:59:53Z</dcterms:created>
  <dcterms:modified xsi:type="dcterms:W3CDTF">2016-06-22T09:55:50Z</dcterms:modified>
</cp:coreProperties>
</file>