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96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95" r:id="rId22"/>
    <p:sldId id="275" r:id="rId23"/>
    <p:sldId id="277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4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64F8-2AD2-4164-A345-EDFC2D66BA8A}" type="datetimeFigureOut">
              <a:rPr lang="it-IT" smtClean="0"/>
              <a:t>21/09/2016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D4351-4018-47F1-9F6B-6E0A3DEC752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B872-970C-4BAA-A943-726AB0294547}" type="datetime1">
              <a:rPr lang="it-IT" smtClean="0"/>
              <a:t>21/09/2016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31F-13D8-4F22-8BC2-00E03D15B225}" type="datetime1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600E-1FBD-4512-ABA3-DFE8BE977031}" type="datetime1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D56-91A4-42D9-AD95-28FF35499A2E}" type="datetime1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E0A6-B0AA-461E-84D7-6E1C7D1770A4}" type="datetime1">
              <a:rPr lang="it-IT" smtClean="0"/>
              <a:t>21/09/2016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570-1A4B-4369-AC28-F5F99D73F27F}" type="datetime1">
              <a:rPr lang="it-IT" smtClean="0"/>
              <a:t>21/09/2016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C168-0D44-498A-A678-4CDF4223BA25}" type="datetime1">
              <a:rPr lang="it-IT" smtClean="0"/>
              <a:t>21/09/2016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6CAD-6166-4ED5-B0D3-D69EBE4BE61E}" type="datetime1">
              <a:rPr lang="it-IT" smtClean="0"/>
              <a:t>21/09/2016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1A7A-2AB4-4FF6-B25C-2C65EEB5C83B}" type="datetime1">
              <a:rPr lang="it-IT" smtClean="0"/>
              <a:t>21/09/2016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D044-ABAB-4092-ADC2-EBD4B80936BE}" type="datetime1">
              <a:rPr lang="it-IT" smtClean="0"/>
              <a:t>21/09/2016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0F5-1866-419E-A11E-C5143EBFB74A}" type="datetime1">
              <a:rPr lang="it-IT" smtClean="0"/>
              <a:t>21/09/2016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F15008-605D-4473-BE94-772A7F2DCE5F}" type="datetime1">
              <a:rPr lang="it-IT" smtClean="0"/>
              <a:t>21/09/2016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58E3C8-7F94-4516-B667-19E8BC7895E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81451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POMPA </a:t>
            </a:r>
            <a:r>
              <a:rPr lang="it-IT" dirty="0" err="1" smtClean="0"/>
              <a:t>DI</a:t>
            </a:r>
            <a:r>
              <a:rPr lang="it-IT" dirty="0" smtClean="0"/>
              <a:t> CALORE IN CORRENTE CONTINUA E SUE PRESTAZIONI SU UN SITEMA EDIFICIO-IMPIANTO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4248168"/>
            <a:ext cx="7854696" cy="1752600"/>
          </a:xfrm>
        </p:spPr>
        <p:txBody>
          <a:bodyPr/>
          <a:lstStyle/>
          <a:p>
            <a:r>
              <a:rPr lang="it-IT" dirty="0" smtClean="0"/>
              <a:t>Giovanni Ungaro</a:t>
            </a:r>
          </a:p>
          <a:p>
            <a:r>
              <a:rPr lang="it-IT" dirty="0" smtClean="0"/>
              <a:t>Relatore: Prof. Stefano </a:t>
            </a:r>
            <a:r>
              <a:rPr lang="it-IT" dirty="0" err="1" smtClean="0"/>
              <a:t>Farné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Terminali di trasporto del calore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643050"/>
            <a:ext cx="8229600" cy="4389120"/>
          </a:xfrm>
        </p:spPr>
        <p:txBody>
          <a:bodyPr/>
          <a:lstStyle/>
          <a:p>
            <a:r>
              <a:rPr lang="it-IT" dirty="0" smtClean="0"/>
              <a:t>Pannelli </a:t>
            </a:r>
            <a:r>
              <a:rPr lang="it-IT" dirty="0" smtClean="0"/>
              <a:t>radianti a </a:t>
            </a:r>
            <a:r>
              <a:rPr lang="it-IT" dirty="0" smtClean="0"/>
              <a:t>pavimento</a:t>
            </a:r>
          </a:p>
          <a:p>
            <a:r>
              <a:rPr lang="it-IT" dirty="0" err="1" smtClean="0"/>
              <a:t>Fancoil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169973" cy="30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214842" cy="37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Sistema di regolazione dell’impianto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Come componente principali si utilizza il PLC (</a:t>
            </a:r>
            <a:r>
              <a:rPr lang="it-IT" dirty="0" err="1" smtClean="0"/>
              <a:t>Programmable</a:t>
            </a:r>
            <a:r>
              <a:rPr lang="it-IT" dirty="0" smtClean="0"/>
              <a:t> </a:t>
            </a:r>
            <a:r>
              <a:rPr lang="it-IT" dirty="0" err="1" smtClean="0"/>
              <a:t>Logic</a:t>
            </a:r>
            <a:r>
              <a:rPr lang="it-IT" dirty="0" smtClean="0"/>
              <a:t> Controller):</a:t>
            </a:r>
          </a:p>
          <a:p>
            <a:r>
              <a:rPr lang="it-IT" dirty="0" smtClean="0"/>
              <a:t>Hardware programmabile che riceve segnali provenienti dai sensori</a:t>
            </a:r>
          </a:p>
          <a:p>
            <a:r>
              <a:rPr lang="it-IT" dirty="0" smtClean="0"/>
              <a:t>Dà come out-put comandi agli organi meccanici nel sistema e la frequenza di funzionamento ottimale dei compressori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74"/>
            <a:ext cx="8229600" cy="1143000"/>
          </a:xfrm>
        </p:spPr>
        <p:txBody>
          <a:bodyPr/>
          <a:lstStyle/>
          <a:p>
            <a:r>
              <a:rPr lang="it-IT" dirty="0" smtClean="0"/>
              <a:t>Lato sorgente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400" dirty="0" smtClean="0"/>
              <a:t>Parte del sistema in cui viene accumulata energia per poi essere rilasciata all’impianto di </a:t>
            </a:r>
            <a:r>
              <a:rPr lang="it-IT" sz="2400" dirty="0" smtClean="0"/>
              <a:t>distribuzione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Installazione di </a:t>
            </a:r>
            <a:r>
              <a:rPr lang="it-IT" b="1" dirty="0" smtClean="0"/>
              <a:t>tecnologie</a:t>
            </a:r>
            <a:r>
              <a:rPr lang="it-IT" dirty="0" smtClean="0"/>
              <a:t> </a:t>
            </a:r>
            <a:r>
              <a:rPr lang="it-IT" dirty="0" smtClean="0"/>
              <a:t>utili a fare diminuire il lavoro meccanico </a:t>
            </a:r>
            <a:r>
              <a:rPr lang="it-IT" dirty="0" smtClean="0"/>
              <a:t>del compressore</a:t>
            </a:r>
          </a:p>
          <a:p>
            <a:pPr lvl="1"/>
            <a:r>
              <a:rPr lang="it-IT" b="1" dirty="0" err="1" smtClean="0"/>
              <a:t>T</a:t>
            </a:r>
            <a:r>
              <a:rPr lang="it-IT" b="1" dirty="0" err="1" smtClean="0"/>
              <a:t>ermocappotto</a:t>
            </a:r>
            <a:r>
              <a:rPr lang="it-IT" b="1" dirty="0" smtClean="0"/>
              <a:t> </a:t>
            </a:r>
            <a:r>
              <a:rPr lang="it-IT" b="1" dirty="0" smtClean="0"/>
              <a:t>(</a:t>
            </a:r>
            <a:r>
              <a:rPr lang="it-IT" b="1" dirty="0" err="1" smtClean="0"/>
              <a:t>T.C.C</a:t>
            </a:r>
            <a:r>
              <a:rPr lang="it-IT" b="1" dirty="0" err="1" smtClean="0"/>
              <a:t>.</a:t>
            </a:r>
            <a:r>
              <a:rPr lang="it-IT" b="1" dirty="0" smtClean="0"/>
              <a:t>)</a:t>
            </a:r>
          </a:p>
          <a:p>
            <a:pPr lvl="1"/>
            <a:r>
              <a:rPr lang="it-IT" b="1" dirty="0" err="1" smtClean="0"/>
              <a:t>T</a:t>
            </a:r>
            <a:r>
              <a:rPr lang="it-IT" b="1" dirty="0" err="1" smtClean="0"/>
              <a:t>ermopozzo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it-IT" dirty="0" smtClean="0"/>
              <a:t>Lato sorgente</a:t>
            </a:r>
            <a:endParaRPr lang="it-IT" dirty="0"/>
          </a:p>
        </p:txBody>
      </p:sp>
      <p:pic>
        <p:nvPicPr>
          <p:cNvPr id="4" name="Segnaposto contenuto 3" descr="LATOSORGENTE GIUST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64"/>
            <a:ext cx="8672921" cy="5143536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it-IT" dirty="0" err="1" smtClean="0"/>
              <a:t>Termocappotto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Tecnologia a impatto zero sull’ambiente assimilabile ad un parete </a:t>
            </a:r>
            <a:r>
              <a:rPr lang="it-IT" dirty="0" smtClean="0"/>
              <a:t>radiante/captante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S</a:t>
            </a:r>
            <a:r>
              <a:rPr lang="it-IT" b="1" dirty="0" smtClean="0"/>
              <a:t>erpentina</a:t>
            </a:r>
            <a:r>
              <a:rPr lang="it-IT" dirty="0" smtClean="0"/>
              <a:t> </a:t>
            </a:r>
            <a:r>
              <a:rPr lang="it-IT" dirty="0" smtClean="0"/>
              <a:t>in cui circola un fluido </a:t>
            </a:r>
            <a:r>
              <a:rPr lang="it-IT" dirty="0" err="1" smtClean="0"/>
              <a:t>termovettore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/>
              <a:t>I</a:t>
            </a:r>
            <a:r>
              <a:rPr lang="it-IT" dirty="0" smtClean="0"/>
              <a:t>nserita </a:t>
            </a:r>
            <a:r>
              <a:rPr lang="it-IT" dirty="0" smtClean="0"/>
              <a:t>in una </a:t>
            </a:r>
            <a:r>
              <a:rPr lang="it-IT" b="1" dirty="0" smtClean="0"/>
              <a:t>particolare stratigrafia</a:t>
            </a:r>
            <a:r>
              <a:rPr lang="it-IT" dirty="0" smtClean="0"/>
              <a:t> </a:t>
            </a:r>
            <a:r>
              <a:rPr lang="it-IT" dirty="0" smtClean="0"/>
              <a:t>che permette al fluido accumulare più energia </a:t>
            </a:r>
            <a:r>
              <a:rPr lang="it-IT" dirty="0" smtClean="0"/>
              <a:t>possibile</a:t>
            </a:r>
            <a:endParaRPr lang="it-IT" dirty="0" smtClean="0"/>
          </a:p>
          <a:p>
            <a:pPr lvl="1"/>
            <a:r>
              <a:rPr lang="it-IT" dirty="0" smtClean="0"/>
              <a:t>Estensione </a:t>
            </a:r>
            <a:r>
              <a:rPr lang="it-IT" dirty="0" smtClean="0"/>
              <a:t>di </a:t>
            </a:r>
            <a:r>
              <a:rPr lang="it-IT" dirty="0" smtClean="0"/>
              <a:t>5 </a:t>
            </a:r>
            <a:r>
              <a:rPr lang="it-IT" sz="2200" i="1" dirty="0" smtClean="0"/>
              <a:t>m/m</a:t>
            </a:r>
            <a:r>
              <a:rPr lang="it-IT" sz="2200" i="1" baseline="30000" dirty="0" smtClean="0"/>
              <a:t>2</a:t>
            </a:r>
            <a:r>
              <a:rPr lang="it-IT" dirty="0" smtClean="0"/>
              <a:t>    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it-IT" dirty="0" err="1" smtClean="0"/>
              <a:t>Termocappotto</a:t>
            </a:r>
            <a:endParaRPr lang="it-IT" dirty="0"/>
          </a:p>
        </p:txBody>
      </p:sp>
      <p:pic>
        <p:nvPicPr>
          <p:cNvPr id="7" name="Segnaposto contenuto 6" descr="tabella stratigraf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2071678"/>
            <a:ext cx="4879455" cy="312048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240852" cy="492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Termocappotto</a:t>
            </a:r>
            <a:r>
              <a:rPr lang="it-IT" dirty="0" smtClean="0"/>
              <a:t>: principio di funzionamento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Quando le condizioni climatiche sono tali che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Sorgente calda: ambiente esterno</a:t>
            </a:r>
          </a:p>
          <a:p>
            <a:r>
              <a:rPr lang="it-IT" dirty="0" smtClean="0"/>
              <a:t>Sorgente fredda: fluido </a:t>
            </a:r>
            <a:r>
              <a:rPr lang="it-IT" dirty="0" err="1" smtClean="0"/>
              <a:t>termovettore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Si ha un </a:t>
            </a:r>
            <a:r>
              <a:rPr lang="it-IT" b="1" dirty="0" smtClean="0"/>
              <a:t>flusso di calore entrante nella parete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it-IT" dirty="0" smtClean="0"/>
              <a:t>Verifica </a:t>
            </a:r>
            <a:r>
              <a:rPr lang="it-IT" dirty="0" err="1" smtClean="0"/>
              <a:t>termoigrometrica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Verifica effetti </a:t>
            </a:r>
            <a:r>
              <a:rPr lang="it-IT" dirty="0" err="1" smtClean="0"/>
              <a:t>T.C.C.</a:t>
            </a:r>
            <a:r>
              <a:rPr lang="it-IT" dirty="0" smtClean="0"/>
              <a:t> sulla parete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Effetto </a:t>
            </a:r>
            <a:r>
              <a:rPr lang="it-IT" b="1" dirty="0" smtClean="0"/>
              <a:t>termico</a:t>
            </a:r>
            <a:endParaRPr lang="it-IT" b="1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Diagramma andamento temperature</a:t>
            </a:r>
          </a:p>
          <a:p>
            <a:r>
              <a:rPr lang="it-IT" dirty="0" smtClean="0"/>
              <a:t>Effetto </a:t>
            </a:r>
            <a:r>
              <a:rPr lang="it-IT" b="1" dirty="0" smtClean="0"/>
              <a:t>igrometrico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Diagramma di </a:t>
            </a:r>
            <a:r>
              <a:rPr lang="it-IT" dirty="0" err="1" smtClean="0"/>
              <a:t>Glaser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Esempio di applicazione del </a:t>
            </a:r>
            <a:r>
              <a:rPr lang="it-IT" dirty="0" err="1" smtClean="0"/>
              <a:t>T.C.C.</a:t>
            </a:r>
            <a:endParaRPr lang="it-IT" dirty="0"/>
          </a:p>
        </p:txBody>
      </p:sp>
      <p:pic>
        <p:nvPicPr>
          <p:cNvPr id="4" name="Segnaposto contenuto 3" descr="tecnicosenzatc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85992"/>
            <a:ext cx="4429156" cy="3438221"/>
          </a:xfrm>
        </p:spPr>
      </p:pic>
      <p:pic>
        <p:nvPicPr>
          <p:cNvPr id="5" name="Immagine 4" descr="tecnicocont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62186"/>
            <a:ext cx="4229785" cy="4595814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214282" y="3286124"/>
            <a:ext cx="228601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643438" y="3214686"/>
            <a:ext cx="214314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57290" y="1714488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Non a norma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285852" y="1643050"/>
            <a:ext cx="164307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1714488"/>
            <a:ext cx="105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norma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715008" y="1643050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7" grpId="0"/>
      <p:bldP spid="7" grpId="1"/>
      <p:bldP spid="8" grpId="0" animBg="1"/>
      <p:bldP spid="8" grpId="1" animBg="1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Esempio di applicazione del </a:t>
            </a:r>
            <a:r>
              <a:rPr lang="it-IT" dirty="0" err="1" smtClean="0"/>
              <a:t>T.C.C.</a:t>
            </a:r>
            <a:r>
              <a:rPr lang="it-IT" dirty="0" smtClean="0"/>
              <a:t>, effetto termico</a:t>
            </a:r>
            <a:endParaRPr lang="it-IT" dirty="0"/>
          </a:p>
        </p:txBody>
      </p:sp>
      <p:pic>
        <p:nvPicPr>
          <p:cNvPr id="5" name="Segnaposto contenuto 4" descr="temperaturanoTC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8086724" cy="2483895"/>
          </a:xfrm>
        </p:spPr>
      </p:pic>
      <p:pic>
        <p:nvPicPr>
          <p:cNvPr id="7" name="Immagine 6" descr="temperatucaCONT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188414"/>
            <a:ext cx="8643966" cy="2669586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it-IT" dirty="0" smtClean="0"/>
              <a:t>Obiettivo della 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857496"/>
            <a:ext cx="8229600" cy="24288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    Progettazione di un </a:t>
            </a:r>
            <a:r>
              <a:rPr lang="it-IT" dirty="0" smtClean="0"/>
              <a:t>sistema di riscaldamento domestico </a:t>
            </a:r>
            <a:r>
              <a:rPr lang="it-IT" dirty="0" smtClean="0"/>
              <a:t>per</a:t>
            </a:r>
            <a:r>
              <a:rPr lang="it-IT" dirty="0" smtClean="0"/>
              <a:t> </a:t>
            </a:r>
            <a:r>
              <a:rPr lang="it-IT" dirty="0" smtClean="0"/>
              <a:t>un’abitazione già esistente 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Scopo</a:t>
            </a:r>
            <a:r>
              <a:rPr lang="it-IT" dirty="0" smtClean="0"/>
              <a:t>: </a:t>
            </a:r>
            <a:r>
              <a:rPr lang="it-IT" b="1" dirty="0" smtClean="0"/>
              <a:t>miglioramento dell’efficienza</a:t>
            </a:r>
            <a:r>
              <a:rPr lang="it-IT" dirty="0" smtClean="0"/>
              <a:t> dell’impianto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Mezzo: </a:t>
            </a:r>
            <a:r>
              <a:rPr lang="it-IT" b="1" dirty="0" smtClean="0"/>
              <a:t>pompa </a:t>
            </a:r>
            <a:r>
              <a:rPr lang="it-IT" b="1" dirty="0" smtClean="0"/>
              <a:t>di calore accoppiata </a:t>
            </a:r>
            <a:r>
              <a:rPr lang="it-IT" b="1" dirty="0" smtClean="0"/>
              <a:t>a nuove tecnologie</a:t>
            </a:r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143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Esempio di applicazione del </a:t>
            </a:r>
            <a:r>
              <a:rPr lang="it-IT" dirty="0" err="1" smtClean="0"/>
              <a:t>T.C.C.</a:t>
            </a:r>
            <a:r>
              <a:rPr lang="it-IT" dirty="0" smtClean="0"/>
              <a:t>, effetto igrometrico</a:t>
            </a:r>
            <a:endParaRPr lang="it-IT" dirty="0"/>
          </a:p>
        </p:txBody>
      </p:sp>
      <p:pic>
        <p:nvPicPr>
          <p:cNvPr id="6" name="Segnaposto contenuto 5" descr="glaserNOTC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7729534" cy="2289102"/>
          </a:xfrm>
        </p:spPr>
      </p:pic>
      <p:pic>
        <p:nvPicPr>
          <p:cNvPr id="7" name="Immagine 6" descr="glaserCONT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135301"/>
            <a:ext cx="8572528" cy="2534338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di applicazione del </a:t>
            </a:r>
            <a:r>
              <a:rPr lang="it-IT" dirty="0" err="1" smtClean="0"/>
              <a:t>T.C.C</a:t>
            </a:r>
            <a:r>
              <a:rPr lang="it-IT" dirty="0" smtClean="0"/>
              <a:t>, osservazione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Problema: presenza di condensa nella stratigrafia</a:t>
            </a:r>
            <a:endParaRPr lang="it-IT" dirty="0" smtClean="0"/>
          </a:p>
          <a:p>
            <a:r>
              <a:rPr lang="it-IT" dirty="0" smtClean="0"/>
              <a:t>Soluzione: installazione di bocchette che permettono lo scarico di sostenute pressioni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Immagine 4" descr="bocchet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643314"/>
            <a:ext cx="5034817" cy="2714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/>
              <a:t>Modello matematico del </a:t>
            </a:r>
            <a:r>
              <a:rPr lang="it-IT" dirty="0" err="1" smtClean="0"/>
              <a:t>T.C.C.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Utilizzando la formula fisica di conduzione del calore attraverso pareti di geometria cilindrica si ricava un modello matematico che descrive il comportamento energetico del </a:t>
            </a:r>
            <a:r>
              <a:rPr lang="it-IT" dirty="0" err="1" smtClean="0"/>
              <a:t>T.C.C.</a:t>
            </a:r>
            <a:r>
              <a:rPr lang="it-IT" dirty="0" smtClean="0"/>
              <a:t> e la sua capacità di accumulare calore. 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11" name="Immagine 10" descr="Cat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714752"/>
            <a:ext cx="2110067" cy="924016"/>
          </a:xfrm>
          <a:prstGeom prst="rect">
            <a:avLst/>
          </a:prstGeom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4" name="Immagine 13" descr="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214950"/>
            <a:ext cx="1944074" cy="1119315"/>
          </a:xfrm>
          <a:prstGeom prst="rect">
            <a:avLst/>
          </a:prstGeom>
        </p:spPr>
      </p:pic>
      <p:cxnSp>
        <p:nvCxnSpPr>
          <p:cNvPr id="8" name="Connettore 2 7"/>
          <p:cNvCxnSpPr>
            <a:stCxn id="11" idx="2"/>
            <a:endCxn id="14" idx="0"/>
          </p:cNvCxnSpPr>
          <p:nvPr/>
        </p:nvCxnSpPr>
        <p:spPr>
          <a:xfrm rot="5400000">
            <a:off x="3904404" y="4921080"/>
            <a:ext cx="576182" cy="1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/>
              <a:t>Modello matematico del </a:t>
            </a:r>
            <a:r>
              <a:rPr lang="it-IT" dirty="0" err="1" smtClean="0"/>
              <a:t>T.C.C.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Immagine 6" descr="modell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305195"/>
            <a:ext cx="4995165" cy="981193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>
            <a:off x="2714612" y="300037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5400000">
            <a:off x="4429918" y="385683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gnaposto contenuto 12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85926"/>
            <a:ext cx="1929034" cy="3507336"/>
          </a:xfrm>
        </p:spPr>
      </p:pic>
      <p:pic>
        <p:nvPicPr>
          <p:cNvPr id="15" name="Immagine 14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571744"/>
            <a:ext cx="2300542" cy="864224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/>
              <a:t>Modello matematico del </a:t>
            </a:r>
            <a:r>
              <a:rPr lang="it-IT" dirty="0" err="1" smtClean="0"/>
              <a:t>T.C.C.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Risulta un incremento di temperatura di 1°C </a:t>
            </a:r>
            <a:r>
              <a:rPr lang="it-IT" dirty="0" smtClean="0"/>
              <a:t>ogni</a:t>
            </a:r>
            <a:r>
              <a:rPr lang="it-IT" dirty="0" smtClean="0"/>
              <a:t> </a:t>
            </a:r>
            <a:r>
              <a:rPr lang="it-IT" dirty="0" smtClean="0"/>
              <a:t>5 metri di estensione lineare della serpentina.</a:t>
            </a:r>
            <a:endParaRPr lang="it-IT" dirty="0"/>
          </a:p>
        </p:txBody>
      </p:sp>
      <p:pic>
        <p:nvPicPr>
          <p:cNvPr id="4" name="Immagine 3" descr="ultimafun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928934"/>
            <a:ext cx="3448370" cy="3396902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it-IT" dirty="0" err="1" smtClean="0"/>
              <a:t>Termopozzo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5459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Tecnologia a impatto zero sull’ambiente assimilabile ad un </a:t>
            </a:r>
            <a:r>
              <a:rPr lang="it-IT" dirty="0" smtClean="0"/>
              <a:t>pozzo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Vasca </a:t>
            </a:r>
            <a:r>
              <a:rPr lang="it-IT" dirty="0" smtClean="0"/>
              <a:t>a tenuta stagna situata nel </a:t>
            </a:r>
            <a:r>
              <a:rPr lang="it-IT" b="1" dirty="0" smtClean="0"/>
              <a:t>sottosuolo </a:t>
            </a:r>
            <a:endParaRPr lang="it-IT" b="1" dirty="0" smtClean="0"/>
          </a:p>
          <a:p>
            <a:r>
              <a:rPr lang="it-IT" dirty="0" smtClean="0"/>
              <a:t>R</a:t>
            </a:r>
            <a:r>
              <a:rPr lang="it-IT" dirty="0" smtClean="0"/>
              <a:t>iempita </a:t>
            </a:r>
            <a:r>
              <a:rPr lang="it-IT" dirty="0" smtClean="0"/>
              <a:t>di ghiaia e sabbia in cui defluisce il fluido </a:t>
            </a:r>
            <a:r>
              <a:rPr lang="it-IT" dirty="0" err="1" smtClean="0"/>
              <a:t>termovettore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it-IT" dirty="0" err="1" smtClean="0"/>
              <a:t>Termopozzo</a:t>
            </a:r>
            <a:endParaRPr lang="it-IT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89542"/>
            <a:ext cx="3726793" cy="4657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5" descr="Fisica_Tec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214554"/>
            <a:ext cx="5089890" cy="3078164"/>
          </a:xfrm>
          <a:prstGeom prst="rect">
            <a:avLst/>
          </a:prstGeom>
          <a:noFill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Termopozzo</a:t>
            </a:r>
            <a:r>
              <a:rPr lang="it-IT" dirty="0" smtClean="0"/>
              <a:t>: principio di funzionamento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4027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Utilizza la differenza di temperatura presente tra ambiente e fluido </a:t>
            </a:r>
            <a:r>
              <a:rPr lang="it-IT" dirty="0" err="1" smtClean="0"/>
              <a:t>termovettore</a:t>
            </a:r>
            <a:r>
              <a:rPr lang="it-IT" dirty="0" smtClean="0"/>
              <a:t> circolante nel sistema</a:t>
            </a:r>
          </a:p>
          <a:p>
            <a:r>
              <a:rPr lang="it-IT" dirty="0" smtClean="0"/>
              <a:t>Sorgente </a:t>
            </a:r>
            <a:r>
              <a:rPr lang="it-IT" b="1" dirty="0" smtClean="0"/>
              <a:t>calda</a:t>
            </a:r>
            <a:r>
              <a:rPr lang="it-IT" dirty="0" smtClean="0"/>
              <a:t>: pozzo riempito di </a:t>
            </a:r>
            <a:r>
              <a:rPr lang="it-IT" b="1" dirty="0" smtClean="0"/>
              <a:t>ghiaia e sabbia</a:t>
            </a:r>
          </a:p>
          <a:p>
            <a:r>
              <a:rPr lang="it-IT" dirty="0" smtClean="0"/>
              <a:t>Sorgente </a:t>
            </a:r>
            <a:r>
              <a:rPr lang="it-IT" b="1" dirty="0" smtClean="0"/>
              <a:t>fredda</a:t>
            </a:r>
            <a:r>
              <a:rPr lang="it-IT" dirty="0" smtClean="0"/>
              <a:t>: </a:t>
            </a:r>
            <a:r>
              <a:rPr lang="it-IT" b="1" dirty="0" smtClean="0"/>
              <a:t>fluido </a:t>
            </a:r>
            <a:r>
              <a:rPr lang="it-IT" b="1" dirty="0" err="1" smtClean="0"/>
              <a:t>termovettore</a:t>
            </a:r>
            <a:endParaRPr lang="it-IT" b="1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temperatura_profond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49" y="3784991"/>
            <a:ext cx="2908497" cy="2858719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Termopozzo</a:t>
            </a:r>
            <a:r>
              <a:rPr lang="it-IT" dirty="0" smtClean="0"/>
              <a:t>: calcolo del volume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4027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Utilizzando la formula della capacità termica e acquisendo i dati mancanti è possibile andare a calcolare il volume richiesto dal </a:t>
            </a:r>
            <a:r>
              <a:rPr lang="it-IT" dirty="0" err="1" smtClean="0"/>
              <a:t>termopozzo</a:t>
            </a:r>
            <a:endParaRPr lang="it-IT" dirty="0"/>
          </a:p>
        </p:txBody>
      </p:sp>
      <p:pic>
        <p:nvPicPr>
          <p:cNvPr id="4" name="Immagine 3" descr="qmcd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14752"/>
            <a:ext cx="2193446" cy="70964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Termopozzo</a:t>
            </a:r>
            <a:r>
              <a:rPr lang="it-IT" dirty="0" smtClean="0"/>
              <a:t>: calcolo del volume </a:t>
            </a:r>
            <a:endParaRPr lang="it-IT" dirty="0"/>
          </a:p>
        </p:txBody>
      </p:sp>
      <p:pic>
        <p:nvPicPr>
          <p:cNvPr id="5" name="Immagine 4" descr="da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2167212" cy="2209499"/>
          </a:xfrm>
          <a:prstGeom prst="rect">
            <a:avLst/>
          </a:prstGeom>
        </p:spPr>
      </p:pic>
      <p:pic>
        <p:nvPicPr>
          <p:cNvPr id="8" name="Segnaposto contenuto 7" descr="qmcd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2071678"/>
            <a:ext cx="1795647" cy="580945"/>
          </a:xfrm>
        </p:spPr>
      </p:pic>
      <p:pic>
        <p:nvPicPr>
          <p:cNvPr id="9" name="Immagine 8" descr="mro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9" y="2077148"/>
            <a:ext cx="1428760" cy="561299"/>
          </a:xfrm>
          <a:prstGeom prst="rect">
            <a:avLst/>
          </a:prstGeom>
        </p:spPr>
      </p:pic>
      <p:pic>
        <p:nvPicPr>
          <p:cNvPr id="10" name="Immagine 9" descr="qrovdt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714752"/>
            <a:ext cx="2139171" cy="500066"/>
          </a:xfrm>
          <a:prstGeom prst="rect">
            <a:avLst/>
          </a:prstGeom>
        </p:spPr>
      </p:pic>
      <p:pic>
        <p:nvPicPr>
          <p:cNvPr id="11" name="Immagine 10" descr="formulavolum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571876"/>
            <a:ext cx="1617242" cy="780247"/>
          </a:xfrm>
          <a:prstGeom prst="rect">
            <a:avLst/>
          </a:prstGeom>
        </p:spPr>
      </p:pic>
      <p:pic>
        <p:nvPicPr>
          <p:cNvPr id="12" name="Immagine 11" descr="volumeottim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7" y="5298632"/>
            <a:ext cx="3214710" cy="873685"/>
          </a:xfrm>
          <a:prstGeom prst="rect">
            <a:avLst/>
          </a:prstGeom>
        </p:spPr>
      </p:pic>
      <p:cxnSp>
        <p:nvCxnSpPr>
          <p:cNvPr id="23" name="Connettore 2 22"/>
          <p:cNvCxnSpPr/>
          <p:nvPr/>
        </p:nvCxnSpPr>
        <p:spPr>
          <a:xfrm flipV="1">
            <a:off x="4857752" y="2357798"/>
            <a:ext cx="1561940" cy="4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9" idx="2"/>
          </p:cNvCxnSpPr>
          <p:nvPr/>
        </p:nvCxnSpPr>
        <p:spPr>
          <a:xfrm rot="5400000">
            <a:off x="6605617" y="3176599"/>
            <a:ext cx="10763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10" idx="1"/>
            <a:endCxn id="11" idx="3"/>
          </p:cNvCxnSpPr>
          <p:nvPr/>
        </p:nvCxnSpPr>
        <p:spPr>
          <a:xfrm rot="10800000">
            <a:off x="4974796" y="3962001"/>
            <a:ext cx="1240278" cy="2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11" idx="2"/>
            <a:endCxn id="12" idx="0"/>
          </p:cNvCxnSpPr>
          <p:nvPr/>
        </p:nvCxnSpPr>
        <p:spPr>
          <a:xfrm rot="16200000" flipH="1">
            <a:off x="3699379" y="4818918"/>
            <a:ext cx="946509" cy="12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it-IT" dirty="0" smtClean="0"/>
              <a:t>Argomenti trattati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Sistema di produzione e distribuzione dell’energia elettrica</a:t>
            </a:r>
          </a:p>
          <a:p>
            <a:r>
              <a:rPr lang="it-IT" dirty="0" smtClean="0"/>
              <a:t>Distribuzione del calore domestico</a:t>
            </a:r>
          </a:p>
          <a:p>
            <a:r>
              <a:rPr lang="it-IT" dirty="0" smtClean="0"/>
              <a:t>Lato sorgente</a:t>
            </a:r>
          </a:p>
          <a:p>
            <a:r>
              <a:rPr lang="it-IT" dirty="0" smtClean="0"/>
              <a:t>Dimensionamento dei compressori</a:t>
            </a:r>
          </a:p>
          <a:p>
            <a:r>
              <a:rPr lang="it-IT" dirty="0" smtClean="0"/>
              <a:t>Considerazioni finali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Dimensionamento dei compressori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2602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Deve essere </a:t>
            </a:r>
            <a:r>
              <a:rPr lang="it-IT" dirty="0" smtClean="0"/>
              <a:t>adattato </a:t>
            </a:r>
            <a:r>
              <a:rPr lang="it-IT" dirty="0" smtClean="0"/>
              <a:t>in base a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Differenti condizioni </a:t>
            </a:r>
            <a:r>
              <a:rPr lang="it-IT" dirty="0" smtClean="0"/>
              <a:t>ambientali</a:t>
            </a:r>
          </a:p>
          <a:p>
            <a:endParaRPr lang="it-IT" dirty="0" smtClean="0"/>
          </a:p>
          <a:p>
            <a:r>
              <a:rPr lang="it-IT" dirty="0" smtClean="0"/>
              <a:t>Zona </a:t>
            </a:r>
            <a:r>
              <a:rPr lang="it-IT" dirty="0" smtClean="0"/>
              <a:t>climatica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Valore di </a:t>
            </a:r>
            <a:r>
              <a:rPr lang="it-IT" dirty="0" err="1" smtClean="0"/>
              <a:t>trasmittanza</a:t>
            </a:r>
            <a:r>
              <a:rPr lang="it-IT" dirty="0" smtClean="0"/>
              <a:t> delle pareti e la sua superficie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Dimensionamento dei compressori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Calcolando </a:t>
            </a:r>
            <a:r>
              <a:rPr lang="it-IT" dirty="0" smtClean="0"/>
              <a:t>la potenza termica dissipata da un’unità abitativa </a:t>
            </a:r>
            <a:r>
              <a:rPr lang="it-IT" dirty="0" smtClean="0"/>
              <a:t>si</a:t>
            </a:r>
            <a:r>
              <a:rPr lang="it-IT" dirty="0" smtClean="0"/>
              <a:t> </a:t>
            </a:r>
            <a:r>
              <a:rPr lang="it-IT" dirty="0" smtClean="0"/>
              <a:t>ricava </a:t>
            </a:r>
            <a:r>
              <a:rPr lang="it-IT" dirty="0" smtClean="0"/>
              <a:t>la corrispondente potenza elettrica richiesta dal compressore.</a:t>
            </a:r>
            <a:endParaRPr lang="it-IT" dirty="0"/>
          </a:p>
        </p:txBody>
      </p:sp>
      <p:pic>
        <p:nvPicPr>
          <p:cNvPr id="4" name="Immagine 3" descr="C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786322"/>
            <a:ext cx="1405001" cy="876060"/>
          </a:xfrm>
          <a:prstGeom prst="rect">
            <a:avLst/>
          </a:prstGeom>
        </p:spPr>
      </p:pic>
      <p:pic>
        <p:nvPicPr>
          <p:cNvPr id="5" name="Immagine 4" descr="P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623962"/>
            <a:ext cx="1598425" cy="1162492"/>
          </a:xfrm>
          <a:prstGeom prst="rect">
            <a:avLst/>
          </a:prstGeom>
        </p:spPr>
      </p:pic>
      <p:cxnSp>
        <p:nvCxnSpPr>
          <p:cNvPr id="7" name="Connettore 2 6"/>
          <p:cNvCxnSpPr>
            <a:endCxn id="5" idx="1"/>
          </p:cNvCxnSpPr>
          <p:nvPr/>
        </p:nvCxnSpPr>
        <p:spPr>
          <a:xfrm>
            <a:off x="4191051" y="5204868"/>
            <a:ext cx="881015" cy="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formu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571876"/>
            <a:ext cx="4556996" cy="73349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Dimensionamento dei compressori: esempi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6890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Prendendo i valori di </a:t>
            </a:r>
            <a:r>
              <a:rPr lang="it-IT" dirty="0" err="1" smtClean="0"/>
              <a:t>trasmittanza</a:t>
            </a:r>
            <a:r>
              <a:rPr lang="it-IT" dirty="0" smtClean="0"/>
              <a:t> delle pareti di un’abitazione con e senza l’applicazione del </a:t>
            </a:r>
            <a:r>
              <a:rPr lang="it-IT" dirty="0" err="1" smtClean="0"/>
              <a:t>T.C.C.</a:t>
            </a:r>
            <a:r>
              <a:rPr lang="it-IT" dirty="0" smtClean="0"/>
              <a:t> </a:t>
            </a:r>
            <a:r>
              <a:rPr lang="it-IT" dirty="0" smtClean="0"/>
              <a:t>si vanno a fare dei confronti sulla potenza termica ceduta dal compressore.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Dimensionamento dei compressori: esempio senza </a:t>
            </a:r>
            <a:r>
              <a:rPr lang="it-IT" dirty="0" err="1" smtClean="0"/>
              <a:t>T.C.C.</a:t>
            </a:r>
            <a:endParaRPr lang="it-IT" dirty="0"/>
          </a:p>
        </p:txBody>
      </p:sp>
      <p:pic>
        <p:nvPicPr>
          <p:cNvPr id="4" name="Segnaposto contenuto 3" descr="esempio1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547702"/>
            <a:ext cx="2173456" cy="2357454"/>
          </a:xfrm>
        </p:spPr>
      </p:pic>
      <p:pic>
        <p:nvPicPr>
          <p:cNvPr id="5" name="Immagine 4" descr="formu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9" y="2457154"/>
            <a:ext cx="4556996" cy="73349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rot="16200000" flipH="1">
            <a:off x="3656621" y="3463082"/>
            <a:ext cx="552394" cy="7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Qc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3833586"/>
            <a:ext cx="2744783" cy="882744"/>
          </a:xfrm>
          <a:prstGeom prst="rect">
            <a:avLst/>
          </a:prstGeom>
        </p:spPr>
      </p:pic>
      <p:cxnSp>
        <p:nvCxnSpPr>
          <p:cNvPr id="25" name="Connettore 2 24"/>
          <p:cNvCxnSpPr/>
          <p:nvPr/>
        </p:nvCxnSpPr>
        <p:spPr>
          <a:xfrm rot="5400000">
            <a:off x="7073125" y="51186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 descr="Pel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5" y="5619536"/>
            <a:ext cx="2720246" cy="666984"/>
          </a:xfrm>
          <a:prstGeom prst="rect">
            <a:avLst/>
          </a:prstGeom>
        </p:spPr>
      </p:pic>
      <p:cxnSp>
        <p:nvCxnSpPr>
          <p:cNvPr id="29" name="Connettore 2 28"/>
          <p:cNvCxnSpPr>
            <a:stCxn id="27" idx="1"/>
            <a:endCxn id="39" idx="3"/>
          </p:cNvCxnSpPr>
          <p:nvPr/>
        </p:nvCxnSpPr>
        <p:spPr>
          <a:xfrm rot="10800000">
            <a:off x="5259331" y="5952024"/>
            <a:ext cx="955744" cy="1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 descr="Pel1to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5" y="5644814"/>
            <a:ext cx="1901776" cy="614420"/>
          </a:xfrm>
          <a:prstGeom prst="rect">
            <a:avLst/>
          </a:prstGeom>
        </p:spPr>
      </p:pic>
      <p:pic>
        <p:nvPicPr>
          <p:cNvPr id="22" name="Immagine 21" descr="Qch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899" y="3905024"/>
            <a:ext cx="2686068" cy="714380"/>
          </a:xfrm>
          <a:prstGeom prst="rect">
            <a:avLst/>
          </a:prstGeom>
        </p:spPr>
      </p:pic>
      <p:cxnSp>
        <p:nvCxnSpPr>
          <p:cNvPr id="26" name="Connettore 2 25"/>
          <p:cNvCxnSpPr>
            <a:stCxn id="11" idx="3"/>
            <a:endCxn id="22" idx="1"/>
          </p:cNvCxnSpPr>
          <p:nvPr/>
        </p:nvCxnSpPr>
        <p:spPr>
          <a:xfrm flipV="1">
            <a:off x="5459396" y="4262214"/>
            <a:ext cx="503503" cy="12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Dimensionamento dei compressori: esempio con </a:t>
            </a:r>
            <a:r>
              <a:rPr lang="it-IT" dirty="0" err="1" smtClean="0"/>
              <a:t>T.C.C.</a:t>
            </a:r>
            <a:endParaRPr lang="it-IT" dirty="0"/>
          </a:p>
        </p:txBody>
      </p:sp>
      <p:pic>
        <p:nvPicPr>
          <p:cNvPr id="4" name="Segnaposto contenuto 3" descr="da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872" y="2496643"/>
            <a:ext cx="2222666" cy="2428892"/>
          </a:xfrm>
        </p:spPr>
      </p:pic>
      <p:pic>
        <p:nvPicPr>
          <p:cNvPr id="5" name="Immagine 4" descr="formu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078" y="2425205"/>
            <a:ext cx="4556996" cy="73349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rot="5400000">
            <a:off x="3521905" y="3461056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Qc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40" y="3925403"/>
            <a:ext cx="1996063" cy="714380"/>
          </a:xfrm>
          <a:prstGeom prst="rect">
            <a:avLst/>
          </a:prstGeom>
        </p:spPr>
      </p:pic>
      <p:cxnSp>
        <p:nvCxnSpPr>
          <p:cNvPr id="13" name="Connettore 2 12"/>
          <p:cNvCxnSpPr>
            <a:stCxn id="10" idx="3"/>
          </p:cNvCxnSpPr>
          <p:nvPr/>
        </p:nvCxnSpPr>
        <p:spPr>
          <a:xfrm>
            <a:off x="5195703" y="4282593"/>
            <a:ext cx="86145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Qc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97" y="3925403"/>
            <a:ext cx="2729683" cy="642942"/>
          </a:xfrm>
          <a:prstGeom prst="rect">
            <a:avLst/>
          </a:prstGeom>
        </p:spPr>
      </p:pic>
      <p:cxnSp>
        <p:nvCxnSpPr>
          <p:cNvPr id="18" name="Connettore 2 17"/>
          <p:cNvCxnSpPr>
            <a:stCxn id="16" idx="2"/>
          </p:cNvCxnSpPr>
          <p:nvPr/>
        </p:nvCxnSpPr>
        <p:spPr>
          <a:xfrm rot="5400000">
            <a:off x="7096770" y="4957496"/>
            <a:ext cx="785820" cy="7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 descr="Pe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036" y="5568477"/>
            <a:ext cx="2500330" cy="718043"/>
          </a:xfrm>
          <a:prstGeom prst="rect">
            <a:avLst/>
          </a:prstGeom>
        </p:spPr>
      </p:pic>
      <p:cxnSp>
        <p:nvCxnSpPr>
          <p:cNvPr id="27" name="Connettore 2 26"/>
          <p:cNvCxnSpPr>
            <a:stCxn id="25" idx="1"/>
          </p:cNvCxnSpPr>
          <p:nvPr/>
        </p:nvCxnSpPr>
        <p:spPr>
          <a:xfrm rot="10800000">
            <a:off x="5342780" y="5925667"/>
            <a:ext cx="857256" cy="1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pelt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450" y="5639915"/>
            <a:ext cx="2361644" cy="485824"/>
          </a:xfrm>
          <a:prstGeom prst="rect">
            <a:avLst/>
          </a:prstGeom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Dimensionamento dei compressori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Nelle due simulazioni precedenti, utilizzando i medesimi dati di funzionamento, fatta eccezione della </a:t>
            </a:r>
            <a:r>
              <a:rPr lang="it-IT" dirty="0" err="1" smtClean="0"/>
              <a:t>trasmittanza</a:t>
            </a:r>
            <a:r>
              <a:rPr lang="it-IT" dirty="0" smtClean="0"/>
              <a:t> della parete, risulta una </a:t>
            </a:r>
            <a:r>
              <a:rPr lang="it-IT" b="1" dirty="0" smtClean="0"/>
              <a:t>diminuzione della potenza elettrica assorbita dai compressori del 45%.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it-IT" dirty="0" smtClean="0"/>
              <a:t>Considerazioni </a:t>
            </a:r>
            <a:r>
              <a:rPr lang="it-IT" dirty="0" smtClean="0"/>
              <a:t>aggiuntive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Benefici corollari del </a:t>
            </a:r>
            <a:r>
              <a:rPr lang="it-IT" dirty="0" err="1" smtClean="0"/>
              <a:t>termocappotto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Migliore sfasamento </a:t>
            </a:r>
            <a:r>
              <a:rPr lang="it-IT" dirty="0" smtClean="0"/>
              <a:t>termico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Isolamento </a:t>
            </a:r>
            <a:r>
              <a:rPr lang="it-IT" dirty="0" smtClean="0"/>
              <a:t>acustico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Isolamento </a:t>
            </a:r>
            <a:r>
              <a:rPr lang="it-IT" dirty="0" smtClean="0"/>
              <a:t>elettromagnetico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L’utilizzo in combinazione delle tecnologie proposte permette di ottenere altri benefici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u="sng" dirty="0" smtClean="0"/>
          </a:p>
          <a:p>
            <a:r>
              <a:rPr lang="it-IT" dirty="0" smtClean="0"/>
              <a:t>Ambientale: </a:t>
            </a:r>
            <a:r>
              <a:rPr lang="it-IT" dirty="0" smtClean="0"/>
              <a:t>riduzione delle </a:t>
            </a:r>
            <a:r>
              <a:rPr lang="it-IT" dirty="0" smtClean="0"/>
              <a:t>emissioni </a:t>
            </a:r>
            <a:r>
              <a:rPr lang="it-IT" dirty="0" smtClean="0"/>
              <a:t>di CO2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Economico: </a:t>
            </a:r>
            <a:r>
              <a:rPr lang="it-IT" dirty="0" smtClean="0"/>
              <a:t>risparmio </a:t>
            </a:r>
            <a:r>
              <a:rPr lang="it-IT" dirty="0" smtClean="0"/>
              <a:t>di gestione fino al 75%</a:t>
            </a:r>
          </a:p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2566610"/>
            <a:ext cx="7772400" cy="1362456"/>
          </a:xfrm>
        </p:spPr>
        <p:txBody>
          <a:bodyPr/>
          <a:lstStyle/>
          <a:p>
            <a:pPr algn="ctr"/>
            <a:r>
              <a:rPr lang="it-IT" i="1" dirty="0" smtClean="0"/>
              <a:t>Grazie per l’attenzione</a:t>
            </a:r>
            <a:endParaRPr lang="it-IT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5814" y="2704664"/>
            <a:ext cx="7772400" cy="150971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Sistema di distribuzione dell’energia elettrica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l’impianto preesistente dovrà essere modificato per andare incontro alle tecnologie proposte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Aggiungere pannelli fotovoltaici per la produzione di energia elettrica.</a:t>
            </a:r>
          </a:p>
          <a:p>
            <a:r>
              <a:rPr lang="it-IT" dirty="0" smtClean="0"/>
              <a:t> Adeguare l’impianto elettrico per fare in modo che circoli anche corrente continua.</a:t>
            </a:r>
          </a:p>
          <a:p>
            <a:r>
              <a:rPr lang="it-IT" dirty="0" smtClean="0"/>
              <a:t>Installare un accumulatore di energia.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Schema Elettrico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7" name="Segnaposto contenuto 26" descr="schema_elettr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78475"/>
            <a:ext cx="5015807" cy="5275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Linee di distribuzione della corrente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/>
          <a:lstStyle/>
          <a:p>
            <a:pPr marL="514350" indent="-514350"/>
            <a:endParaRPr lang="it-IT" dirty="0" smtClean="0"/>
          </a:p>
          <a:p>
            <a:pPr marL="514350" indent="-514350"/>
            <a:r>
              <a:rPr lang="it-IT" dirty="0" smtClean="0"/>
              <a:t>Uscita </a:t>
            </a:r>
            <a:r>
              <a:rPr lang="it-IT" dirty="0" smtClean="0"/>
              <a:t>a corrente </a:t>
            </a:r>
            <a:r>
              <a:rPr lang="it-IT" dirty="0" smtClean="0"/>
              <a:t>alternata</a:t>
            </a:r>
            <a:endParaRPr lang="it-IT" dirty="0" smtClean="0"/>
          </a:p>
          <a:p>
            <a:pPr marL="514350" indent="-514350"/>
            <a:endParaRPr lang="it-IT" dirty="0" smtClean="0"/>
          </a:p>
          <a:p>
            <a:pPr marL="514350" indent="-514350"/>
            <a:r>
              <a:rPr lang="it-IT" dirty="0" smtClean="0"/>
              <a:t>Uscita a corrente </a:t>
            </a:r>
            <a:r>
              <a:rPr lang="it-IT" dirty="0" smtClean="0"/>
              <a:t>continua</a:t>
            </a:r>
            <a:endParaRPr lang="it-IT" dirty="0" smtClean="0"/>
          </a:p>
          <a:p>
            <a:pPr marL="514350" indent="-514350"/>
            <a:endParaRPr lang="it-IT" dirty="0" smtClean="0"/>
          </a:p>
          <a:p>
            <a:pPr marL="514350" indent="-514350"/>
            <a:r>
              <a:rPr lang="it-IT" dirty="0" smtClean="0"/>
              <a:t>Uscita di alimentazione ai compressori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Distribuzione del calore domestico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389120"/>
          </a:xfrm>
        </p:spPr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ondizionamento domestico e produzione di </a:t>
            </a:r>
            <a:r>
              <a:rPr lang="it-IT" dirty="0" err="1" smtClean="0"/>
              <a:t>a.c.s.</a:t>
            </a:r>
            <a:r>
              <a:rPr lang="it-IT" dirty="0" smtClean="0"/>
              <a:t> vengono affidati alla pompa di calore.</a:t>
            </a:r>
            <a:endParaRPr lang="it-IT" dirty="0"/>
          </a:p>
        </p:txBody>
      </p:sp>
      <p:pic>
        <p:nvPicPr>
          <p:cNvPr id="4" name="Immagine 3" descr="ciclo_frigorif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693975"/>
            <a:ext cx="4743467" cy="3806859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Circuito di produzione e distribuzione del calore domestico</a:t>
            </a:r>
            <a:endParaRPr lang="it-IT" dirty="0"/>
          </a:p>
        </p:txBody>
      </p:sp>
      <p:pic>
        <p:nvPicPr>
          <p:cNvPr id="8" name="Segnaposto contenuto 7" descr="ulti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3116"/>
            <a:ext cx="6558402" cy="449693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/>
              <a:t>Tipo di compressore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Sistema di multi compressori</a:t>
            </a:r>
          </a:p>
          <a:p>
            <a:r>
              <a:rPr lang="it-IT" dirty="0" smtClean="0"/>
              <a:t>Il gruppo dei multi compressori è munito di inverter </a:t>
            </a:r>
          </a:p>
          <a:p>
            <a:r>
              <a:rPr lang="it-IT" dirty="0" smtClean="0"/>
              <a:t>I compressori del tipo “Scroll”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 descr="Two_moving_spirals_scroll_pump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214818"/>
            <a:ext cx="2157417" cy="206243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E3C8-7F94-4516-B667-19E8BC7895E1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2996</TotalTime>
  <Words>788</Words>
  <Application>Microsoft Office PowerPoint</Application>
  <PresentationFormat>Presentazione su schermo (4:3)</PresentationFormat>
  <Paragraphs>169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Equinozio</vt:lpstr>
      <vt:lpstr>POMPA DI CALORE IN CORRENTE CONTINUA E SUE PRESTAZIONI SU UN SITEMA EDIFICIO-IMPIANTO</vt:lpstr>
      <vt:lpstr>Obiettivo della tesi</vt:lpstr>
      <vt:lpstr>Argomenti trattati</vt:lpstr>
      <vt:lpstr>Sistema di distribuzione dell’energia elettrica</vt:lpstr>
      <vt:lpstr>Schema Elettrico</vt:lpstr>
      <vt:lpstr>Linee di distribuzione della corrente</vt:lpstr>
      <vt:lpstr>Distribuzione del calore domestico</vt:lpstr>
      <vt:lpstr>Circuito di produzione e distribuzione del calore domestico</vt:lpstr>
      <vt:lpstr>Tipo di compressore</vt:lpstr>
      <vt:lpstr>Terminali di trasporto del calore</vt:lpstr>
      <vt:lpstr>Sistema di regolazione dell’impianto</vt:lpstr>
      <vt:lpstr>Lato sorgente</vt:lpstr>
      <vt:lpstr>Lato sorgente</vt:lpstr>
      <vt:lpstr>Termocappotto </vt:lpstr>
      <vt:lpstr>Termocappotto</vt:lpstr>
      <vt:lpstr>Termocappotto: principio di funzionamento</vt:lpstr>
      <vt:lpstr>Verifica termoigrometrica</vt:lpstr>
      <vt:lpstr> Esempio di applicazione del T.C.C.</vt:lpstr>
      <vt:lpstr> Esempio di applicazione del T.C.C., effetto termico</vt:lpstr>
      <vt:lpstr> Esempio di applicazione del T.C.C., effetto igrometrico</vt:lpstr>
      <vt:lpstr>Esempio di applicazione del T.C.C, osservazione</vt:lpstr>
      <vt:lpstr>Modello matematico del T.C.C. </vt:lpstr>
      <vt:lpstr>Modello matematico del T.C.C. </vt:lpstr>
      <vt:lpstr>Modello matematico del T.C.C. </vt:lpstr>
      <vt:lpstr>Termopozzo</vt:lpstr>
      <vt:lpstr>Termopozzo</vt:lpstr>
      <vt:lpstr>Termopozzo: principio di funzionamento </vt:lpstr>
      <vt:lpstr>Termopozzo: calcolo del volume </vt:lpstr>
      <vt:lpstr>Termopozzo: calcolo del volume </vt:lpstr>
      <vt:lpstr>Dimensionamento dei compressori</vt:lpstr>
      <vt:lpstr>Dimensionamento dei compressori</vt:lpstr>
      <vt:lpstr>Dimensionamento dei compressori: esempi</vt:lpstr>
      <vt:lpstr>Dimensionamento dei compressori: esempio senza T.C.C.</vt:lpstr>
      <vt:lpstr>Dimensionamento dei compressori: esempio con T.C.C.</vt:lpstr>
      <vt:lpstr>Dimensionamento dei compressori</vt:lpstr>
      <vt:lpstr>Considerazioni aggiuntive</vt:lpstr>
      <vt:lpstr>Conclusioni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201</cp:revision>
  <dcterms:created xsi:type="dcterms:W3CDTF">2016-09-13T15:10:28Z</dcterms:created>
  <dcterms:modified xsi:type="dcterms:W3CDTF">2016-09-21T17:24:57Z</dcterms:modified>
</cp:coreProperties>
</file>