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42" Type="http://schemas.openxmlformats.org/officeDocument/2006/relationships/image" Target="../media/image46.png"/><Relationship Id="rId47" Type="http://schemas.openxmlformats.org/officeDocument/2006/relationships/image" Target="../media/image51.png"/><Relationship Id="rId50" Type="http://schemas.openxmlformats.org/officeDocument/2006/relationships/image" Target="../media/image54.pn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png"/><Relationship Id="rId40" Type="http://schemas.openxmlformats.org/officeDocument/2006/relationships/image" Target="../media/image44.pn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png"/><Relationship Id="rId5" Type="http://schemas.openxmlformats.org/officeDocument/2006/relationships/image" Target="../media/image9.png"/><Relationship Id="rId61" Type="http://schemas.openxmlformats.org/officeDocument/2006/relationships/image" Target="../media/image65.png"/><Relationship Id="rId19" Type="http://schemas.openxmlformats.org/officeDocument/2006/relationships/image" Target="../media/image2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png"/><Relationship Id="rId56" Type="http://schemas.openxmlformats.org/officeDocument/2006/relationships/image" Target="../media/image60.pn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png"/><Relationship Id="rId46" Type="http://schemas.openxmlformats.org/officeDocument/2006/relationships/image" Target="../media/image50.png"/><Relationship Id="rId59" Type="http://schemas.openxmlformats.org/officeDocument/2006/relationships/image" Target="../media/image63.png"/><Relationship Id="rId20" Type="http://schemas.openxmlformats.org/officeDocument/2006/relationships/image" Target="../media/image24.png"/><Relationship Id="rId41" Type="http://schemas.openxmlformats.org/officeDocument/2006/relationships/image" Target="../media/image45.png"/><Relationship Id="rId54" Type="http://schemas.openxmlformats.org/officeDocument/2006/relationships/image" Target="../media/image58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44" Type="http://schemas.openxmlformats.org/officeDocument/2006/relationships/image" Target="../media/image48.png"/><Relationship Id="rId52" Type="http://schemas.openxmlformats.org/officeDocument/2006/relationships/image" Target="../media/image56.png"/><Relationship Id="rId60" Type="http://schemas.openxmlformats.org/officeDocument/2006/relationships/image" Target="../media/image6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1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7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50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34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549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20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4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9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2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8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7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7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800" dirty="0" smtClean="0"/>
              <a:t>MODELLI PER OTTIMIZZARE IL PES NEGLI ASSETTI MICRO-COGENERATIVI DISTRIBUITI E PERVASIVI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Stefano Sferrella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R</a:t>
            </a:r>
            <a:r>
              <a:rPr lang="it-IT" dirty="0" smtClean="0">
                <a:solidFill>
                  <a:schemeClr val="tx1"/>
                </a:solidFill>
              </a:rPr>
              <a:t>ELATORE: Prof. Stefano </a:t>
            </a:r>
            <a:r>
              <a:rPr lang="it-IT" dirty="0" err="1" smtClean="0">
                <a:solidFill>
                  <a:schemeClr val="tx1"/>
                </a:solidFill>
              </a:rPr>
              <a:t>Farné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702365" y="5026647"/>
                <a:ext cx="8571636" cy="13476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it-IT" sz="1600" dirty="0" smtClean="0">
                    <a:solidFill>
                      <a:prstClr val="black"/>
                    </a:solidFill>
                  </a:rPr>
                  <a:t>Calcolo del rendimento globale:               </a:t>
                </a:r>
                <a:r>
                  <a:rPr lang="it-IT" sz="1600" b="1" dirty="0">
                    <a:solidFill>
                      <a:prstClr val="black"/>
                    </a:solidFill>
                  </a:rPr>
                  <a:t> </a:t>
                </a:r>
                <a:r>
                  <a:rPr lang="el-GR" sz="1600" dirty="0">
                    <a:solidFill>
                      <a:prstClr val="black"/>
                    </a:solidFill>
                  </a:rPr>
                  <a:t>η</a:t>
                </a:r>
                <a:r>
                  <a:rPr lang="it-IT" dirty="0">
                    <a:solidFill>
                      <a:prstClr val="black"/>
                    </a:solidFill>
                  </a:rPr>
                  <a:t>g</a:t>
                </a:r>
                <a:r>
                  <a:rPr lang="it-IT" sz="1600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267,3</m:t>
                        </m:r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+75</m:t>
                        </m:r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num>
                      <m:den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it-IT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den>
                    </m:f>
                  </m:oMath>
                </a14:m>
                <a:r>
                  <a:rPr lang="it-IT" sz="16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= 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0,94</a:t>
                </a:r>
                <a:endParaRPr lang="it-IT" sz="1600" dirty="0">
                  <a:solidFill>
                    <a:schemeClr val="tx1"/>
                  </a:solidFill>
                </a:endParaRPr>
              </a:p>
              <a:p>
                <a:endParaRPr lang="it-IT" dirty="0" smtClean="0"/>
              </a:p>
              <a:p>
                <a:r>
                  <a:rPr lang="it-IT" sz="1600" dirty="0">
                    <a:solidFill>
                      <a:schemeClr val="tx1"/>
                    </a:solidFill>
                  </a:rPr>
                  <a:t>Calcolo del PES:                                     PES</a:t>
                </a:r>
                <a14:m>
                  <m:oMath xmlns:m="http://schemas.openxmlformats.org/officeDocument/2006/math">
                    <m:r>
                      <a:rPr lang="it-IT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num>
                      <m:den>
                        <m:f>
                          <m:f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354,77</m:t>
                            </m:r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𝑘𝑊</m:t>
                            </m:r>
                          </m:num>
                          <m:den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72</m:t>
                            </m:r>
                          </m:den>
                        </m:f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75</m:t>
                            </m:r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𝑘𝑊</m:t>
                            </m:r>
                          </m:num>
                          <m:den>
                            <m:r>
                              <a:rPr lang="it-IT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0,1667</m:t>
                            </m:r>
                          </m:den>
                        </m:f>
                      </m:den>
                    </m:f>
                  </m:oMath>
                </a14:m>
                <a:r>
                  <a:rPr lang="it-IT" sz="1600" dirty="0">
                    <a:solidFill>
                      <a:schemeClr val="tx1"/>
                    </a:solidFill>
                  </a:rPr>
                  <a:t> = 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0,52</a:t>
                </a:r>
                <a:endParaRPr lang="it-IT" sz="1600" dirty="0">
                  <a:solidFill>
                    <a:schemeClr val="tx1"/>
                  </a:solidFill>
                </a:endParaRPr>
              </a:p>
              <a:p>
                <a:endParaRPr lang="it-IT" dirty="0"/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702365" y="5026647"/>
                <a:ext cx="8571636" cy="1347649"/>
              </a:xfrm>
              <a:blipFill rotWithShape="0">
                <a:blip r:embed="rId2"/>
                <a:stretch>
                  <a:fillRect l="-3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7" y="243951"/>
            <a:ext cx="9114974" cy="478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77334" y="5061397"/>
                <a:ext cx="8685607" cy="1249251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/>
                  <a:t>Calcolo dei volumi dei </a:t>
                </a:r>
                <a:r>
                  <a:rPr lang="it-IT" sz="1600" dirty="0" err="1" smtClean="0"/>
                  <a:t>Termopozzi</a:t>
                </a:r>
                <a:r>
                  <a:rPr lang="it-IT" sz="1600" dirty="0" smtClean="0"/>
                  <a:t>:</a:t>
                </a:r>
              </a:p>
              <a:p>
                <a:r>
                  <a:rPr lang="it-IT" sz="1600" dirty="0" smtClean="0"/>
                  <a:t>V</a:t>
                </a:r>
                <a:r>
                  <a:rPr lang="it-IT" sz="1000" dirty="0" smtClean="0"/>
                  <a:t>1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100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38,05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=5,62</m:t>
                    </m:r>
                    <m:sSup>
                      <m:sSupPr>
                        <m:ctrlPr>
                          <a:rPr lang="it-IT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1600" dirty="0" smtClean="0"/>
                  <a:t>       V</a:t>
                </a:r>
                <a:r>
                  <a:rPr lang="it-IT" sz="1000" dirty="0" smtClean="0"/>
                  <a:t>1B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38,05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 smtClean="0"/>
                  <a:t> 11,23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1600" dirty="0" smtClean="0"/>
                  <a:t>   </a:t>
                </a:r>
                <a:r>
                  <a:rPr lang="it-IT" sz="1600" dirty="0"/>
                  <a:t>V</a:t>
                </a:r>
                <a:r>
                  <a:rPr lang="it-IT" sz="1000" dirty="0"/>
                  <a:t>1</a:t>
                </a:r>
                <a:r>
                  <a:rPr lang="it-IT" sz="1000" dirty="0" smtClean="0"/>
                  <a:t>C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38,05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+180)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150,3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t-IT" sz="1600" dirty="0"/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77334" y="5061397"/>
                <a:ext cx="8685607" cy="1249251"/>
              </a:xfrm>
              <a:blipFill rotWithShape="0">
                <a:blip r:embed="rId2"/>
                <a:stretch>
                  <a:fillRect l="-351" t="-195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32" y="193183"/>
            <a:ext cx="7926983" cy="474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18186" y="5074276"/>
                <a:ext cx="8655816" cy="1609859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/>
                  <a:t>Calcolo dei volumi dei </a:t>
                </a:r>
                <a:r>
                  <a:rPr lang="it-IT" sz="1600" dirty="0" err="1" smtClean="0"/>
                  <a:t>Termopozzi</a:t>
                </a:r>
                <a:r>
                  <a:rPr lang="it-IT" sz="1600" dirty="0" smtClean="0"/>
                  <a:t>:</a:t>
                </a:r>
                <a:endParaRPr lang="it-IT" sz="1600" dirty="0"/>
              </a:p>
              <a:p>
                <a:r>
                  <a:rPr lang="it-IT" sz="1600" dirty="0"/>
                  <a:t>V</a:t>
                </a:r>
                <a:r>
                  <a:rPr lang="it-IT" sz="1000" dirty="0"/>
                  <a:t>2</a:t>
                </a:r>
                <a:r>
                  <a:rPr lang="it-IT" sz="1000" dirty="0" smtClean="0"/>
                  <a:t>A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267,3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27,65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dirty="0" smtClean="0"/>
                  <a:t>      </a:t>
                </a:r>
                <a:r>
                  <a:rPr lang="it-IT" sz="1600" dirty="0"/>
                  <a:t>V</a:t>
                </a:r>
                <a:r>
                  <a:rPr lang="it-IT" sz="1000" dirty="0"/>
                  <a:t>2</a:t>
                </a:r>
                <a:r>
                  <a:rPr lang="it-IT" sz="1000" dirty="0" smtClean="0"/>
                  <a:t>B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267,3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79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dirty="0" smtClean="0"/>
                  <a:t>     </a:t>
                </a:r>
                <a:r>
                  <a:rPr lang="it-IT" sz="1700" dirty="0" smtClean="0"/>
                  <a:t>V</a:t>
                </a:r>
                <a:r>
                  <a:rPr lang="it-IT" sz="1000" dirty="0"/>
                  <a:t>2</a:t>
                </a:r>
                <a:r>
                  <a:rPr lang="it-IT" sz="1000" dirty="0" smtClean="0"/>
                  <a:t>C</a:t>
                </a:r>
                <a14:m>
                  <m:oMath xmlns:m="http://schemas.openxmlformats.org/officeDocument/2006/math">
                    <m:r>
                      <a:rPr lang="it-IT" sz="1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700" b="0" i="1" smtClean="0">
                            <a:latin typeface="Cambria Math" panose="02040503050406030204" pitchFamily="18" charset="0"/>
                          </a:rPr>
                          <m:t>267,3</m:t>
                        </m:r>
                        <m:r>
                          <a:rPr lang="it-IT" sz="17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it-IT" sz="17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7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7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7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700" dirty="0"/>
                  <a:t> </a:t>
                </a:r>
                <a:r>
                  <a:rPr lang="it-IT" sz="1600" dirty="0" smtClean="0"/>
                  <a:t>184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t-IT" sz="1700" dirty="0"/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18186" y="5074276"/>
                <a:ext cx="8655816" cy="1609859"/>
              </a:xfrm>
              <a:blipFill rotWithShape="0">
                <a:blip r:embed="rId2"/>
                <a:stretch>
                  <a:fillRect l="-352" t="-15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56" y="257328"/>
            <a:ext cx="8324998" cy="472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0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12123" y="5100034"/>
                <a:ext cx="9040970" cy="1184856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/>
                  <a:t>Calcolo dei volumi dei </a:t>
                </a:r>
                <a:r>
                  <a:rPr lang="it-IT" sz="1600" dirty="0" err="1" smtClean="0"/>
                  <a:t>Termopozzi</a:t>
                </a:r>
                <a:r>
                  <a:rPr lang="it-IT" sz="1600" dirty="0" smtClean="0"/>
                  <a:t>:</a:t>
                </a:r>
              </a:p>
              <a:p>
                <a:r>
                  <a:rPr lang="it-IT" sz="1600" dirty="0"/>
                  <a:t>V</a:t>
                </a:r>
                <a:r>
                  <a:rPr lang="it-IT" sz="1000" dirty="0"/>
                  <a:t>3</a:t>
                </a:r>
                <a:r>
                  <a:rPr lang="it-IT" sz="1000" dirty="0" smtClean="0"/>
                  <a:t>A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38,05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5,62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1600" dirty="0" smtClean="0"/>
                  <a:t>   </a:t>
                </a:r>
                <a:r>
                  <a:rPr lang="it-IT" sz="1600" dirty="0"/>
                  <a:t>V</a:t>
                </a:r>
                <a:r>
                  <a:rPr lang="it-IT" sz="1000" dirty="0"/>
                  <a:t>3</a:t>
                </a:r>
                <a:r>
                  <a:rPr lang="it-IT" sz="1000" dirty="0" smtClean="0"/>
                  <a:t>B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(79,2+38,05)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34,64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1600" dirty="0" smtClean="0"/>
                  <a:t>   </a:t>
                </a:r>
                <a:r>
                  <a:rPr lang="it-IT" sz="1600" dirty="0"/>
                  <a:t>V</a:t>
                </a:r>
                <a:r>
                  <a:rPr lang="it-IT" sz="1000" dirty="0"/>
                  <a:t>3</a:t>
                </a:r>
                <a:r>
                  <a:rPr lang="it-IT" sz="1000" dirty="0" smtClean="0"/>
                  <a:t>C</a:t>
                </a:r>
                <a14:m>
                  <m:oMath xmlns:m="http://schemas.openxmlformats.org/officeDocument/2006/math"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(38,05+180)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it-IT" sz="16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600" dirty="0"/>
                  <a:t> </a:t>
                </a:r>
                <a:r>
                  <a:rPr lang="it-IT" sz="1600" dirty="0" smtClean="0"/>
                  <a:t>150,3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6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t-IT" sz="1600" dirty="0"/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12123" y="5100034"/>
                <a:ext cx="9040970" cy="1184856"/>
              </a:xfrm>
              <a:blipFill rotWithShape="0">
                <a:blip r:embed="rId2"/>
                <a:stretch>
                  <a:fillRect l="-405" t="-20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70" y="164577"/>
            <a:ext cx="7933065" cy="46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77334" y="4056845"/>
                <a:ext cx="8596667" cy="1984517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/>
                  <a:t>Calcolo del volume del </a:t>
                </a:r>
                <a:r>
                  <a:rPr lang="it-IT" sz="1600" dirty="0" err="1" smtClean="0"/>
                  <a:t>Termopozzo</a:t>
                </a:r>
                <a:r>
                  <a:rPr lang="it-IT" sz="1600" dirty="0" smtClean="0"/>
                  <a:t> a freddo:</a:t>
                </a:r>
              </a:p>
              <a:p>
                <a:endParaRPr lang="it-IT" sz="1600" dirty="0"/>
              </a:p>
              <a:p>
                <a:pPr algn="ctr"/>
                <a:r>
                  <a:rPr lang="it-IT" sz="1800" dirty="0"/>
                  <a:t>V</a:t>
                </a:r>
                <a:r>
                  <a:rPr lang="it-IT" sz="1000" dirty="0"/>
                  <a:t>3</a:t>
                </a:r>
                <a:r>
                  <a:rPr lang="it-IT" sz="1000" dirty="0" smtClean="0"/>
                  <a:t>D</a:t>
                </a:r>
                <a14:m>
                  <m:oMath xmlns:m="http://schemas.openxmlformats.org/officeDocument/2006/math">
                    <m:r>
                      <a:rPr lang="it-IT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57,2</m:t>
                        </m:r>
                        <m:r>
                          <a:rPr lang="it-IT" sz="1800" i="1"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×12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  <m:r>
                          <a:rPr lang="it-IT" sz="1800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×1,16</m:t>
                        </m:r>
                        <m:f>
                          <m:fPr>
                            <m:ctrlPr>
                              <a:rPr lang="it-IT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𝑘𝑊h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it-IT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it-IT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den>
                    </m:f>
                    <m:r>
                      <a:rPr lang="it-IT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1800" dirty="0"/>
                  <a:t> </a:t>
                </a:r>
                <a:r>
                  <a:rPr lang="it-IT" sz="1800" dirty="0" smtClean="0"/>
                  <a:t>23,66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1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1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sz="1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t-IT" sz="1800" dirty="0"/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77334" y="4056845"/>
                <a:ext cx="8596667" cy="1984517"/>
              </a:xfrm>
              <a:blipFill rotWithShape="0">
                <a:blip r:embed="rId2"/>
                <a:stretch>
                  <a:fillRect l="-355" t="-12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0222"/>
            <a:ext cx="9440215" cy="213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Nel secondo e nel terzo schema di impianto modificato abbiamo un buon risparmio di energia primaria</a:t>
            </a:r>
          </a:p>
          <a:p>
            <a:endParaRPr lang="it-IT" sz="2400" dirty="0"/>
          </a:p>
          <a:p>
            <a:r>
              <a:rPr lang="it-IT" sz="2400" dirty="0" smtClean="0"/>
              <a:t>Minori consumi, minore incidenza sull’impatto ambientale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31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dirty="0" smtClean="0">
                <a:solidFill>
                  <a:schemeClr val="tx1"/>
                </a:solidFill>
              </a:rPr>
              <a:t>Grazie per l’ attenzione</a:t>
            </a:r>
            <a:endParaRPr lang="it-I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COGENERAZIONE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Produzione di energia elettrica e termica nello stesso impianto</a:t>
            </a:r>
          </a:p>
          <a:p>
            <a:r>
              <a:rPr lang="it-IT" sz="2400" dirty="0" smtClean="0"/>
              <a:t>Utenze di termico vicino all’impianto per evitare ingenti dispersioni</a:t>
            </a:r>
          </a:p>
          <a:p>
            <a:r>
              <a:rPr lang="it-IT" sz="2400" dirty="0" smtClean="0"/>
              <a:t>Nel caso di produzione di energia elettrica e termica di tipo caldo e freddo si parla di </a:t>
            </a:r>
            <a:r>
              <a:rPr lang="it-IT" sz="2400" dirty="0" smtClean="0">
                <a:solidFill>
                  <a:schemeClr val="accent1"/>
                </a:solidFill>
              </a:rPr>
              <a:t>TRIGENERAZIONE</a:t>
            </a:r>
          </a:p>
          <a:p>
            <a:pPr algn="ctr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6577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COGENERAZIONE AD ALTO 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L’obiettivo è sfruttare al massimo i combustibili utilizzati  per diminuire i consumi</a:t>
            </a:r>
          </a:p>
          <a:p>
            <a:r>
              <a:rPr lang="it-IT" sz="2400" dirty="0" smtClean="0"/>
              <a:t>La condizione di CAR fondata su un criterio basato sull’indice PES (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Energy </a:t>
            </a:r>
            <a:r>
              <a:rPr lang="it-IT" sz="2400" dirty="0" err="1" smtClean="0"/>
              <a:t>Saving</a:t>
            </a:r>
            <a:r>
              <a:rPr lang="it-IT" sz="2400" dirty="0" smtClean="0"/>
              <a:t>)</a:t>
            </a:r>
          </a:p>
          <a:p>
            <a:pPr marL="0" indent="0">
              <a:buNone/>
            </a:pPr>
            <a:r>
              <a:rPr lang="it-IT" sz="2400" dirty="0" smtClean="0"/>
              <a:t>Unità nella condizione CAR quando: </a:t>
            </a:r>
          </a:p>
          <a:p>
            <a:pPr marL="514350" indent="-514350" algn="ctr">
              <a:buFont typeface="+mj-lt"/>
              <a:buAutoNum type="romanLcPeriod"/>
            </a:pPr>
            <a:r>
              <a:rPr lang="it-IT" sz="2400" dirty="0" smtClean="0"/>
              <a:t>PES ≥ 0,1 per unità con produzione maggiore a 1MW</a:t>
            </a:r>
            <a:r>
              <a:rPr lang="it-IT" sz="1400" dirty="0" smtClean="0"/>
              <a:t>el</a:t>
            </a:r>
            <a:r>
              <a:rPr lang="it-IT" sz="2400" dirty="0" smtClean="0"/>
              <a:t>;</a:t>
            </a:r>
          </a:p>
          <a:p>
            <a:pPr marL="514350" indent="-514350" algn="ctr">
              <a:buFont typeface="+mj-lt"/>
              <a:buAutoNum type="romanLcPeriod"/>
            </a:pPr>
            <a:r>
              <a:rPr lang="it-IT" sz="2400" dirty="0" smtClean="0"/>
              <a:t>PES &gt; 0 per unità di piccola o micro-cogenerazione;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1092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DEL PES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87132"/>
                <a:ext cx="8596668" cy="4354231"/>
              </a:xfrm>
            </p:spPr>
            <p:txBody>
              <a:bodyPr>
                <a:normAutofit fontScale="62500" lnSpcReduction="2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it-IT" sz="3800" dirty="0" smtClean="0"/>
                  <a:t>Definizione dei confini cogenerativi (</a:t>
                </a:r>
                <a:r>
                  <a:rPr lang="it-IT" sz="3800" dirty="0" err="1" smtClean="0"/>
                  <a:t>H</a:t>
                </a:r>
                <a:r>
                  <a:rPr lang="it-IT" sz="1600" dirty="0" err="1" smtClean="0"/>
                  <a:t>chp</a:t>
                </a:r>
                <a:r>
                  <a:rPr lang="it-IT" sz="3800" dirty="0" smtClean="0"/>
                  <a:t>, </a:t>
                </a:r>
                <a:r>
                  <a:rPr lang="it-IT" sz="3800" dirty="0" err="1" smtClean="0"/>
                  <a:t>E</a:t>
                </a:r>
                <a:r>
                  <a:rPr lang="it-IT" sz="1600" dirty="0" err="1" smtClean="0"/>
                  <a:t>chp</a:t>
                </a:r>
                <a:r>
                  <a:rPr lang="it-IT" sz="3800" dirty="0" smtClean="0"/>
                  <a:t>, </a:t>
                </a:r>
                <a:r>
                  <a:rPr lang="it-IT" sz="3800" dirty="0" err="1" smtClean="0"/>
                  <a:t>F</a:t>
                </a:r>
                <a:r>
                  <a:rPr lang="it-IT" sz="1600" dirty="0" err="1" smtClean="0"/>
                  <a:t>chp</a:t>
                </a:r>
                <a:r>
                  <a:rPr lang="it-IT" sz="3800" dirty="0" smtClean="0"/>
                  <a:t>);</a:t>
                </a:r>
              </a:p>
              <a:p>
                <a:pPr>
                  <a:buFont typeface="+mj-lt"/>
                  <a:buAutoNum type="arabicPeriod"/>
                </a:pPr>
                <a:r>
                  <a:rPr lang="it-IT" sz="3800" dirty="0" smtClean="0"/>
                  <a:t>Calcolo del rendimento globale </a:t>
                </a:r>
                <a:r>
                  <a:rPr lang="el-GR" sz="3800" dirty="0" smtClean="0"/>
                  <a:t>η</a:t>
                </a:r>
                <a:r>
                  <a:rPr lang="it-IT" sz="1600" dirty="0"/>
                  <a:t>g</a:t>
                </a:r>
                <a:r>
                  <a:rPr lang="it-IT" sz="3800" dirty="0" smtClean="0"/>
                  <a:t> 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sz="3800" dirty="0" smtClean="0"/>
                  <a:t>η</a:t>
                </a:r>
                <a:r>
                  <a:rPr lang="it-IT" sz="1900" dirty="0" smtClean="0"/>
                  <a:t>g</a:t>
                </a:r>
                <a:r>
                  <a:rPr lang="it-IT" sz="3800" dirty="0" smtClean="0"/>
                  <a:t> ≥ 80% turbina a gas o a condensazione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l-GR" sz="3800" dirty="0"/>
                  <a:t>η</a:t>
                </a:r>
                <a:r>
                  <a:rPr lang="it-IT" sz="1900" dirty="0" smtClean="0"/>
                  <a:t>g</a:t>
                </a:r>
                <a:r>
                  <a:rPr lang="it-IT" sz="3800" dirty="0" smtClean="0"/>
                  <a:t> ≥ 75% per altri assetti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it-IT" sz="3800" dirty="0" smtClean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it-IT" sz="3800" dirty="0" smtClean="0"/>
                  <a:t>Calcolo del PES: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it-IT" sz="3800" dirty="0"/>
              </a:p>
              <a:p>
                <a:pPr marL="0" indent="0" algn="ctr">
                  <a:buNone/>
                </a:pPr>
                <a:r>
                  <a:rPr lang="it-IT" sz="3800" dirty="0" smtClean="0"/>
                  <a:t>PES </a:t>
                </a:r>
                <a14:m>
                  <m:oMath xmlns:m="http://schemas.openxmlformats.org/officeDocument/2006/math">
                    <m:r>
                      <a:rPr lang="it-IT" sz="3800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it-IT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  <m:t>𝐶𝐻𝑃𝐻</m:t>
                            </m:r>
                          </m:num>
                          <m:den>
                            <m: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  <m:t>𝑅𝑒𝑓𝐻</m:t>
                            </m:r>
                          </m:den>
                        </m:f>
                        <m:r>
                          <a:rPr lang="it-IT" sz="3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  <m:t>𝐶𝐻𝑃𝐸</m:t>
                            </m:r>
                          </m:num>
                          <m:den>
                            <m:r>
                              <a:rPr lang="it-IT" sz="3800" b="0" i="1" smtClean="0">
                                <a:latin typeface="Cambria Math" panose="02040503050406030204" pitchFamily="18" charset="0"/>
                              </a:rPr>
                              <m:t>𝑅𝑒𝑓𝐸</m:t>
                            </m:r>
                          </m:den>
                        </m:f>
                      </m:den>
                    </m:f>
                  </m:oMath>
                </a14:m>
                <a:r>
                  <a:rPr lang="it-IT" sz="3800" b="0" dirty="0" smtClean="0"/>
                  <a:t> 100 </a:t>
                </a:r>
              </a:p>
              <a:p>
                <a:pPr marL="0" indent="0">
                  <a:buNone/>
                </a:pPr>
                <a:endParaRPr lang="it-IT" sz="2400" b="0" dirty="0" smtClean="0"/>
              </a:p>
              <a:p>
                <a:pPr marL="0" indent="0" algn="ctr">
                  <a:buNone/>
                </a:pPr>
                <a:r>
                  <a:rPr lang="it-IT" sz="2400" dirty="0" smtClean="0"/>
                  <a:t> </a:t>
                </a:r>
                <a:endParaRPr lang="it-IT" sz="2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it-IT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it-IT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it-IT" sz="1400" dirty="0" smtClean="0"/>
              </a:p>
              <a:p>
                <a:pPr marL="0" indent="0">
                  <a:buNone/>
                </a:pPr>
                <a:endParaRPr lang="it-IT" sz="1400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87132"/>
                <a:ext cx="8596668" cy="4354231"/>
              </a:xfrm>
              <a:blipFill rotWithShape="0">
                <a:blip r:embed="rId2"/>
                <a:stretch>
                  <a:fillRect l="-638" t="-28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38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IMPIANTO DI PARTENZA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763" y="1542401"/>
            <a:ext cx="8306874" cy="484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r>
              <a:rPr lang="it-IT" dirty="0" smtClean="0"/>
              <a:t>LA BIOMASSA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71224"/>
            <a:ext cx="8596668" cy="4134118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Qualsiasi sostanza di origine organica, vegetale o animale destinata a produzione di ammendante agricolo o a fini energetici</a:t>
            </a:r>
          </a:p>
          <a:p>
            <a:r>
              <a:rPr lang="it-IT" sz="2400" dirty="0" smtClean="0"/>
              <a:t>Può essere classificata 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Biomassa derivante da residui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 smtClean="0"/>
              <a:t>Biomassa ottenuta da coltivazioni dedicate</a:t>
            </a:r>
          </a:p>
          <a:p>
            <a:r>
              <a:rPr lang="it-IT" sz="2400" dirty="0" smtClean="0"/>
              <a:t>Ha il vantaggio di essere una risorsa abbondante, accumulabile e convertibile in combustibile</a:t>
            </a:r>
          </a:p>
          <a:p>
            <a:r>
              <a:rPr lang="it-IT" sz="2400" dirty="0" smtClean="0"/>
              <a:t>Utilizzo in impianti di piccola-media taglia e in assetto cogenerativo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39196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MODIFICHE IMPIANTISTICHE:</a:t>
            </a:r>
            <a:br>
              <a:rPr lang="it-IT" dirty="0" smtClean="0"/>
            </a:br>
            <a:r>
              <a:rPr lang="it-IT" dirty="0" smtClean="0"/>
              <a:t> IL TERMOPOZZO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egnaposto contenuto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it-IT" dirty="0" smtClean="0"/>
                  <a:t>Vasca a tenuta stagna riempita di ghiaia </a:t>
                </a:r>
                <a:r>
                  <a:rPr lang="it-IT" dirty="0"/>
                  <a:t>o</a:t>
                </a:r>
                <a:r>
                  <a:rPr lang="it-IT" dirty="0" smtClean="0"/>
                  <a:t> altri materiali inerti(20-30mm)</a:t>
                </a:r>
              </a:p>
              <a:p>
                <a:r>
                  <a:rPr lang="it-IT" dirty="0" smtClean="0"/>
                  <a:t>Struttura di stoccaggio termico caldo e freddo (-50°C fino a 250°C)</a:t>
                </a:r>
              </a:p>
              <a:p>
                <a:r>
                  <a:rPr lang="it-IT" dirty="0" smtClean="0"/>
                  <a:t>Capacità calorica 1,14 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𝑘𝑊h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dirty="0" smtClean="0"/>
                  <a:t>K</a:t>
                </a:r>
              </a:p>
              <a:p>
                <a:pPr marL="0" indent="0">
                  <a:buNone/>
                </a:pPr>
                <a:r>
                  <a:rPr lang="it-IT" dirty="0" smtClean="0"/>
                  <a:t>Calcolo dei volumi necessari per lo stoccaggio: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ρ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it-IT" b="0" dirty="0" smtClean="0"/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0" indent="0">
                  <a:buNone/>
                </a:pPr>
                <a:endParaRPr lang="it-IT" b="0" dirty="0" smtClean="0"/>
              </a:p>
              <a:p>
                <a:pPr marL="0" indent="0">
                  <a:buNone/>
                </a:pPr>
                <a:endParaRPr lang="it-IT" dirty="0" smtClean="0"/>
              </a:p>
              <a:p>
                <a:endParaRPr lang="it-IT" dirty="0" smtClean="0"/>
              </a:p>
              <a:p>
                <a:endParaRPr lang="it-IT" dirty="0" smtClean="0"/>
              </a:p>
              <a:p>
                <a:endParaRPr lang="it-IT" dirty="0" smtClean="0"/>
              </a:p>
              <a:p>
                <a:endParaRPr lang="it-IT" dirty="0"/>
              </a:p>
            </p:txBody>
          </p:sp>
        </mc:Choice>
        <mc:Fallback>
          <p:sp>
            <p:nvSpPr>
              <p:cNvPr id="5" name="Segnaposto contenut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1312" t="-942" r="-11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egnaposto contenuto 5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75763" y="1930400"/>
            <a:ext cx="3721995" cy="4110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128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magin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56" y="396142"/>
            <a:ext cx="8257344" cy="448829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9" name="Segnaposto testo 78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56823" y="4947047"/>
                <a:ext cx="8649101" cy="1653778"/>
              </a:xfrm>
            </p:spPr>
            <p:txBody>
              <a:bodyPr>
                <a:normAutofit/>
              </a:bodyPr>
              <a:lstStyle/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Calcolo del rendimento globale:               </a:t>
                </a:r>
                <a:r>
                  <a:rPr lang="it-IT" sz="16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600" dirty="0" smtClean="0">
                    <a:solidFill>
                      <a:schemeClr val="tx1"/>
                    </a:solidFill>
                  </a:rPr>
                  <a:t>η</a:t>
                </a:r>
                <a:r>
                  <a:rPr lang="it-IT" sz="1100" dirty="0" smtClean="0">
                    <a:solidFill>
                      <a:schemeClr val="tx1"/>
                    </a:solidFill>
                  </a:rPr>
                  <a:t>g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38,05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+180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+25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+75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num>
                      <m:den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den>
                    </m:f>
                  </m:oMath>
                </a14:m>
                <a:r>
                  <a:rPr lang="it-IT" sz="1600" dirty="0" smtClean="0"/>
                  <a:t> = 0,706</a:t>
                </a:r>
              </a:p>
              <a:p>
                <a:endParaRPr lang="it-IT" sz="1600" dirty="0" smtClean="0"/>
              </a:p>
              <a:p>
                <a:r>
                  <a:rPr lang="it-IT" sz="1600" dirty="0" smtClean="0">
                    <a:solidFill>
                      <a:schemeClr val="tx1"/>
                    </a:solidFill>
                  </a:rPr>
                  <a:t>Rendimento globale inferiore alla soglia del 75% imposta dal CAR</a:t>
                </a:r>
              </a:p>
              <a:p>
                <a:endParaRPr lang="it-IT" sz="1600" dirty="0" smtClean="0"/>
              </a:p>
              <a:p>
                <a:endParaRPr lang="it-IT" sz="1600" b="0" dirty="0" smtClean="0">
                  <a:solidFill>
                    <a:schemeClr val="tx1"/>
                  </a:solidFill>
                </a:endParaRPr>
              </a:p>
              <a:p>
                <a:endParaRPr lang="it-IT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9" name="Segnaposto testo 7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56823" y="4947047"/>
                <a:ext cx="8649101" cy="1653778"/>
              </a:xfrm>
              <a:blipFill rotWithShape="0">
                <a:blip r:embed="rId4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89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egnaposto testo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677334" y="4863547"/>
                <a:ext cx="8596667" cy="1603513"/>
              </a:xfrm>
            </p:spPr>
            <p:txBody>
              <a:bodyPr/>
              <a:lstStyle/>
              <a:p>
                <a:pPr lvl="0">
                  <a:buClr>
                    <a:srgbClr val="90C226"/>
                  </a:buClr>
                </a:pPr>
                <a:r>
                  <a:rPr lang="it-IT" sz="1600" dirty="0" smtClean="0">
                    <a:solidFill>
                      <a:schemeClr val="tx1"/>
                    </a:solidFill>
                  </a:rPr>
                  <a:t>Calcolo del rendimento globale:               </a:t>
                </a:r>
                <a:r>
                  <a:rPr lang="it-IT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l-GR" sz="1600" dirty="0">
                    <a:solidFill>
                      <a:schemeClr val="tx1"/>
                    </a:solidFill>
                  </a:rPr>
                  <a:t>η</a:t>
                </a:r>
                <a:r>
                  <a:rPr lang="it-IT" sz="1100" dirty="0">
                    <a:solidFill>
                      <a:schemeClr val="tx1"/>
                    </a:solidFill>
                  </a:rPr>
                  <a:t>g</a:t>
                </a:r>
                <a:r>
                  <a:rPr lang="it-IT" sz="16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267,3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+75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num>
                      <m:den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it-IT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den>
                    </m:f>
                  </m:oMath>
                </a14:m>
                <a:r>
                  <a:rPr lang="it-IT" sz="1600" dirty="0">
                    <a:solidFill>
                      <a:schemeClr val="tx1"/>
                    </a:solidFill>
                  </a:rPr>
                  <a:t> = </a:t>
                </a:r>
                <a:r>
                  <a:rPr lang="it-IT" sz="1600" dirty="0" smtClean="0">
                    <a:solidFill>
                      <a:schemeClr val="tx1"/>
                    </a:solidFill>
                  </a:rPr>
                  <a:t>0,761</a:t>
                </a:r>
              </a:p>
              <a:p>
                <a:pPr lvl="0">
                  <a:buClr>
                    <a:srgbClr val="90C226"/>
                  </a:buClr>
                </a:pPr>
                <a:endParaRPr lang="it-IT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lvl="0">
                  <a:buClr>
                    <a:srgbClr val="90C226"/>
                  </a:buClr>
                </a:pPr>
                <a:r>
                  <a:rPr lang="it-IT" sz="1600" dirty="0" smtClean="0">
                    <a:solidFill>
                      <a:schemeClr val="tx1"/>
                    </a:solidFill>
                  </a:rPr>
                  <a:t>Calcolo del PES:                                     PES</a:t>
                </a:r>
                <a14:m>
                  <m:oMath xmlns:m="http://schemas.openxmlformats.org/officeDocument/2006/math">
                    <m:r>
                      <a:rPr lang="it-IT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450</m:t>
                        </m:r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𝑘𝑊</m:t>
                        </m:r>
                      </m:num>
                      <m:den>
                        <m:f>
                          <m:fPr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267,3</m:t>
                            </m:r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𝑘𝑊</m:t>
                            </m:r>
                          </m:num>
                          <m:den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0,81</m:t>
                            </m:r>
                          </m:den>
                        </m:f>
                        <m:r>
                          <a:rPr lang="it-IT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75</m:t>
                            </m:r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𝑘𝑊</m:t>
                            </m:r>
                          </m:num>
                          <m:den>
                            <m:r>
                              <a:rPr lang="it-IT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0,1667</m:t>
                            </m:r>
                          </m:den>
                        </m:f>
                      </m:den>
                    </m:f>
                  </m:oMath>
                </a14:m>
                <a:r>
                  <a:rPr lang="it-IT" sz="1600" b="0" dirty="0" smtClean="0">
                    <a:solidFill>
                      <a:schemeClr val="tx1"/>
                    </a:solidFill>
                  </a:rPr>
                  <a:t> = 0,42</a:t>
                </a:r>
              </a:p>
              <a:p>
                <a:pPr lvl="0">
                  <a:buClr>
                    <a:srgbClr val="90C226"/>
                  </a:buClr>
                </a:pPr>
                <a:endParaRPr lang="it-IT" sz="16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</mc:Choice>
        <mc:Fallback>
          <p:sp>
            <p:nvSpPr>
              <p:cNvPr id="4" name="Segnaposto tes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677334" y="4863547"/>
                <a:ext cx="8596667" cy="1603513"/>
              </a:xfrm>
              <a:blipFill rotWithShape="0">
                <a:blip r:embed="rId2"/>
                <a:stretch>
                  <a:fillRect l="-3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48841"/>
            <a:ext cx="8771466" cy="439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9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739</TotalTime>
  <Words>369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Sfaccettatura</vt:lpstr>
      <vt:lpstr>MODELLI PER OTTIMIZZARE IL PES NEGLI ASSETTI MICRO-COGENERATIVI DISTRIBUITI E PERVASIVI</vt:lpstr>
      <vt:lpstr>LA COGENERAZIONE </vt:lpstr>
      <vt:lpstr>COGENERAZIONE AD ALTO RENDIMENTO</vt:lpstr>
      <vt:lpstr>CALCOLO DEL PES</vt:lpstr>
      <vt:lpstr>IMPIANTO DI PARTENZA</vt:lpstr>
      <vt:lpstr>LA BIOMASSA</vt:lpstr>
      <vt:lpstr>MODIFICHE IMPIANTISTICHE:  IL TERMOPOZZO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CONCLUSIONI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OTTIMIZZARE IL PES NEGLI ASSETTI MICRO-COGENERATIVI DISTRIBUITI E PERVASIVI</dc:title>
  <dc:creator>stefano sferrella</dc:creator>
  <cp:lastModifiedBy>stefano sferrella</cp:lastModifiedBy>
  <cp:revision>75</cp:revision>
  <dcterms:created xsi:type="dcterms:W3CDTF">2016-12-14T11:23:43Z</dcterms:created>
  <dcterms:modified xsi:type="dcterms:W3CDTF">2016-12-14T23:43:34Z</dcterms:modified>
</cp:coreProperties>
</file>