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9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title"/>
          </p:nvPr>
        </p:nvSpPr>
        <p:spPr>
          <a:xfrm>
            <a:off x="1523999" y="1891178"/>
            <a:ext cx="9144001" cy="27924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lnSpc>
                <a:spcPct val="150000"/>
              </a:lnSpc>
              <a:defRPr sz="840" b="1">
                <a:latin typeface="Arial"/>
                <a:ea typeface="Arial"/>
                <a:cs typeface="Arial"/>
                <a:sym typeface="Arial"/>
              </a:defRPr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sz="1400" dirty="0"/>
            </a:br>
            <a:r>
              <a:rPr sz="1800" dirty="0"/>
              <a:t>PROGETTAZIONE ED UTILIZZO DELLA MACCHINA REVERSIBILE POMPA/TURBINA ITEG NEI MEZZI AGRICOLI</a:t>
            </a:r>
          </a:p>
        </p:txBody>
      </p:sp>
      <p:sp>
        <p:nvSpPr>
          <p:cNvPr id="95" name="Sottotitolo 2"/>
          <p:cNvSpPr txBox="1">
            <a:spLocks noGrp="1"/>
          </p:cNvSpPr>
          <p:nvPr>
            <p:ph type="body" sz="quarter" idx="1"/>
          </p:nvPr>
        </p:nvSpPr>
        <p:spPr>
          <a:xfrm>
            <a:off x="704602" y="4424431"/>
            <a:ext cx="10782796" cy="2023873"/>
          </a:xfrm>
          <a:prstGeom prst="rect">
            <a:avLst/>
          </a:prstGeom>
        </p:spPr>
        <p:txBody>
          <a:bodyPr/>
          <a:lstStyle/>
          <a:p>
            <a:pPr defTabSz="813816">
              <a:spcBef>
                <a:spcPts val="800"/>
              </a:spcBef>
              <a:defRPr sz="2136"/>
            </a:pPr>
            <a:endParaRPr dirty="0"/>
          </a:p>
          <a:p>
            <a:pPr defTabSz="813816">
              <a:spcBef>
                <a:spcPts val="800"/>
              </a:spcBef>
              <a:defRPr sz="2136"/>
            </a:pPr>
            <a:endParaRPr dirty="0"/>
          </a:p>
          <a:p>
            <a:pPr algn="l" defTabSz="813816">
              <a:spcBef>
                <a:spcPts val="800"/>
              </a:spcBef>
              <a:defRPr sz="1424"/>
            </a:pPr>
            <a:r>
              <a:rPr dirty="0" err="1"/>
              <a:t>Relatore</a:t>
            </a:r>
            <a:r>
              <a:rPr dirty="0"/>
              <a:t>: Prof. Stefano </a:t>
            </a:r>
            <a:r>
              <a:rPr dirty="0" err="1"/>
              <a:t>Farné</a:t>
            </a:r>
            <a:r>
              <a:rPr dirty="0"/>
              <a:t>                                                                                                                                    </a:t>
            </a:r>
          </a:p>
          <a:p>
            <a:pPr algn="r" defTabSz="813816">
              <a:spcBef>
                <a:spcPts val="800"/>
              </a:spcBef>
              <a:defRPr sz="1424"/>
            </a:pPr>
            <a:r>
              <a:rPr dirty="0"/>
              <a:t>                                                                                  </a:t>
            </a:r>
            <a:r>
              <a:rPr dirty="0" err="1"/>
              <a:t>Candidato</a:t>
            </a:r>
            <a:r>
              <a:rPr dirty="0"/>
              <a:t>: </a:t>
            </a:r>
            <a:r>
              <a:rPr dirty="0" err="1"/>
              <a:t>Nicolò</a:t>
            </a:r>
            <a:r>
              <a:rPr dirty="0"/>
              <a:t> Manfredi</a:t>
            </a:r>
          </a:p>
          <a:p>
            <a:pPr algn="l" defTabSz="813816">
              <a:spcBef>
                <a:spcPts val="800"/>
              </a:spcBef>
              <a:defRPr sz="1424"/>
            </a:pPr>
            <a:r>
              <a:rPr dirty="0" err="1"/>
              <a:t>Correlatore</a:t>
            </a:r>
            <a:r>
              <a:rPr dirty="0"/>
              <a:t>: </a:t>
            </a:r>
            <a:r>
              <a:rPr dirty="0" err="1"/>
              <a:t>Dott</a:t>
            </a:r>
            <a:r>
              <a:rPr dirty="0"/>
              <a:t>. Vito </a:t>
            </a:r>
            <a:r>
              <a:rPr dirty="0" err="1"/>
              <a:t>Lavanga</a:t>
            </a:r>
            <a:r>
              <a:rPr dirty="0"/>
              <a:t>                                </a:t>
            </a:r>
          </a:p>
          <a:p>
            <a:pPr algn="l" defTabSz="813816">
              <a:spcBef>
                <a:spcPts val="800"/>
              </a:spcBef>
              <a:defRPr sz="1424"/>
            </a:pPr>
            <a:r>
              <a:rPr dirty="0"/>
              <a:t>					</a:t>
            </a:r>
            <a:r>
              <a:rPr i="1" dirty="0" err="1"/>
              <a:t>a.a.</a:t>
            </a:r>
            <a:r>
              <a:rPr i="1" dirty="0"/>
              <a:t> </a:t>
            </a:r>
            <a:r>
              <a:rPr lang="it-IT" i="1" dirty="0"/>
              <a:t>2019-2020</a:t>
            </a:r>
            <a:r>
              <a:rPr i="1" dirty="0"/>
              <a:t>                                                                                                                                         </a:t>
            </a:r>
          </a:p>
        </p:txBody>
      </p:sp>
      <p:sp>
        <p:nvSpPr>
          <p:cNvPr id="96" name="Segnaposto numero diapositiva 4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97" name="Scrittasotto_Nero (1).png" descr="Scrittasotto_Nero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95" y="505229"/>
            <a:ext cx="2504601" cy="3221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uiExpand="1" build="p" animBg="1"/>
      <p:bldP spid="97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olo 1"/>
          <p:cNvSpPr txBox="1">
            <a:spLocks noGrp="1"/>
          </p:cNvSpPr>
          <p:nvPr>
            <p:ph type="title"/>
          </p:nvPr>
        </p:nvSpPr>
        <p:spPr>
          <a:xfrm>
            <a:off x="4133975" y="118395"/>
            <a:ext cx="3924049" cy="6770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                        </a:t>
            </a:r>
            <a:r>
              <a:rPr dirty="0" err="1"/>
              <a:t>Vantaggi</a:t>
            </a:r>
            <a:r>
              <a:rPr dirty="0"/>
              <a:t> di ITEG</a:t>
            </a:r>
          </a:p>
        </p:txBody>
      </p:sp>
      <p:sp>
        <p:nvSpPr>
          <p:cNvPr id="149" name="Segnaposto numero diapositiva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aphicFrame>
        <p:nvGraphicFramePr>
          <p:cNvPr id="148" name="Tabella 6"/>
          <p:cNvGraphicFramePr/>
          <p:nvPr/>
        </p:nvGraphicFramePr>
        <p:xfrm>
          <a:off x="838200" y="1343817"/>
          <a:ext cx="10515600" cy="47187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82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7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</a:t>
                      </a:r>
                      <a:r>
                        <a:rPr sz="2000"/>
                        <a:t>POMPE NEI MEZZI AGRICOLI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</a:t>
                      </a:r>
                      <a:r>
                        <a:rPr sz="2000"/>
                        <a:t>ITEG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2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Pompa a pistoni assiali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Minor ingombro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Distribuzione della pressione al fluido più omogenea 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Minor costo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Minor attrito tra i componenti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Pompa ad ingranaggi interni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Minor ingombro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Maggiore facilità di manutenzione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Maggiore efficienza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Pompa a lamelle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Minor ingombro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Minor costo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Nessun problema di taratura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7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Pompa centrifuga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Minor ingombro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Maggior rendimento idraulico 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Maggiore superficie di presa del fluido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4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olo 1"/>
          <p:cNvSpPr txBox="1">
            <a:spLocks noGrp="1"/>
          </p:cNvSpPr>
          <p:nvPr>
            <p:ph type="title"/>
          </p:nvPr>
        </p:nvSpPr>
        <p:spPr>
          <a:xfrm>
            <a:off x="838200" y="-82550"/>
            <a:ext cx="10515600" cy="1181638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cs typeface="+mj-cs"/>
              </a:rPr>
              <a:t>                       </a:t>
            </a:r>
            <a:r>
              <a:rPr dirty="0" err="1">
                <a:latin typeface="+mj-ea"/>
                <a:ea typeface="+mj-ea"/>
                <a:cs typeface="+mj-cs"/>
              </a:rPr>
              <a:t>Conclusione</a:t>
            </a:r>
            <a:r>
              <a:rPr dirty="0">
                <a:cs typeface="+mj-cs"/>
              </a:rPr>
              <a:t> </a:t>
            </a:r>
          </a:p>
        </p:txBody>
      </p:sp>
      <p:sp>
        <p:nvSpPr>
          <p:cNvPr id="152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099088"/>
            <a:ext cx="10515601" cy="52130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rPr sz="2400" dirty="0"/>
              <a:t>Si </a:t>
            </a:r>
            <a:r>
              <a:rPr sz="2400" dirty="0" err="1"/>
              <a:t>è</a:t>
            </a:r>
            <a:r>
              <a:rPr sz="2400" dirty="0"/>
              <a:t> </a:t>
            </a:r>
            <a:r>
              <a:rPr sz="2400" dirty="0" err="1"/>
              <a:t>voluto</a:t>
            </a:r>
            <a:r>
              <a:rPr sz="2400" dirty="0"/>
              <a:t> </a:t>
            </a:r>
            <a:r>
              <a:rPr sz="2400" dirty="0" err="1"/>
              <a:t>evidenziare</a:t>
            </a:r>
            <a:r>
              <a:rPr sz="2400" dirty="0"/>
              <a:t> le </a:t>
            </a:r>
            <a:r>
              <a:rPr sz="2400" dirty="0" err="1"/>
              <a:t>potenzialità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sz="2400" dirty="0"/>
              <a:t> ITEG </a:t>
            </a:r>
            <a:r>
              <a:rPr sz="2400" dirty="0" err="1"/>
              <a:t>può</a:t>
            </a:r>
            <a:r>
              <a:rPr sz="2400" dirty="0"/>
              <a:t> </a:t>
            </a:r>
            <a:r>
              <a:rPr sz="2400" dirty="0" err="1"/>
              <a:t>raggiungere</a:t>
            </a:r>
            <a:r>
              <a:rPr sz="2400" dirty="0"/>
              <a:t>. </a:t>
            </a:r>
            <a:endParaRPr lang="it-IT" sz="2400" dirty="0"/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rPr sz="2400" dirty="0" err="1"/>
              <a:t>Grazie</a:t>
            </a:r>
            <a:r>
              <a:rPr sz="2400" dirty="0"/>
              <a:t> </a:t>
            </a:r>
            <a:r>
              <a:rPr sz="2400" dirty="0" err="1"/>
              <a:t>all’enorme</a:t>
            </a:r>
            <a:r>
              <a:rPr sz="2400" dirty="0"/>
              <a:t> </a:t>
            </a:r>
            <a:r>
              <a:rPr sz="2400" dirty="0" err="1"/>
              <a:t>adattabilità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sz="2400" dirty="0"/>
              <a:t> la </a:t>
            </a:r>
            <a:r>
              <a:rPr sz="2400" dirty="0" err="1"/>
              <a:t>contraddistingue</a:t>
            </a:r>
            <a:r>
              <a:rPr sz="2400" dirty="0"/>
              <a:t> </a:t>
            </a:r>
            <a:r>
              <a:rPr sz="2400" dirty="0" err="1"/>
              <a:t>dalle</a:t>
            </a:r>
            <a:r>
              <a:rPr sz="2400" dirty="0"/>
              <a:t> </a:t>
            </a:r>
            <a:r>
              <a:rPr sz="2400" dirty="0" err="1"/>
              <a:t>altre</a:t>
            </a:r>
            <a:r>
              <a:rPr sz="2400" dirty="0"/>
              <a:t> </a:t>
            </a:r>
            <a:r>
              <a:rPr sz="2400" dirty="0" err="1"/>
              <a:t>pompe</a:t>
            </a:r>
            <a:r>
              <a:rPr sz="2400" dirty="0"/>
              <a:t> </a:t>
            </a:r>
            <a:r>
              <a:rPr sz="2400" dirty="0" err="1"/>
              <a:t>idrauliche</a:t>
            </a:r>
            <a:r>
              <a:rPr sz="2400" dirty="0"/>
              <a:t>, </a:t>
            </a:r>
            <a:r>
              <a:rPr sz="2400" dirty="0" err="1"/>
              <a:t>può</a:t>
            </a:r>
            <a:r>
              <a:rPr sz="2400" dirty="0"/>
              <a:t> </a:t>
            </a:r>
            <a:r>
              <a:rPr sz="2400" dirty="0" err="1"/>
              <a:t>essere</a:t>
            </a:r>
            <a:r>
              <a:rPr sz="2400" dirty="0"/>
              <a:t> </a:t>
            </a:r>
            <a:r>
              <a:rPr sz="2400" dirty="0" err="1"/>
              <a:t>sostituita</a:t>
            </a:r>
            <a:r>
              <a:rPr sz="2400" dirty="0"/>
              <a:t> per la quasi </a:t>
            </a:r>
            <a:r>
              <a:rPr sz="2400" dirty="0" err="1"/>
              <a:t>totalità</a:t>
            </a:r>
            <a:r>
              <a:rPr sz="2400" dirty="0"/>
              <a:t> </a:t>
            </a:r>
            <a:r>
              <a:rPr sz="2400" dirty="0" err="1"/>
              <a:t>dei</a:t>
            </a:r>
            <a:r>
              <a:rPr sz="2400" dirty="0"/>
              <a:t> </a:t>
            </a:r>
            <a:r>
              <a:rPr sz="2400" dirty="0" err="1"/>
              <a:t>processi</a:t>
            </a:r>
            <a:r>
              <a:rPr sz="2400" dirty="0"/>
              <a:t> in cui </a:t>
            </a:r>
            <a:r>
              <a:rPr sz="2400" dirty="0" err="1"/>
              <a:t>viene</a:t>
            </a:r>
            <a:r>
              <a:rPr sz="2400" dirty="0"/>
              <a:t> </a:t>
            </a:r>
            <a:r>
              <a:rPr sz="2400" dirty="0" err="1"/>
              <a:t>utilizzata</a:t>
            </a:r>
            <a:r>
              <a:rPr sz="2400" dirty="0"/>
              <a:t> una </a:t>
            </a:r>
            <a:r>
              <a:rPr sz="2400" dirty="0" err="1"/>
              <a:t>macchina</a:t>
            </a:r>
            <a:r>
              <a:rPr sz="2400" dirty="0"/>
              <a:t> </a:t>
            </a:r>
            <a:r>
              <a:rPr sz="2400" dirty="0" err="1"/>
              <a:t>idraulica</a:t>
            </a:r>
            <a:r>
              <a:rPr sz="2400" dirty="0"/>
              <a:t>.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endParaRPr lang="it-IT" sz="2400" dirty="0"/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rPr sz="2400" dirty="0"/>
              <a:t>Le </a:t>
            </a:r>
            <a:r>
              <a:rPr sz="2400" dirty="0" err="1"/>
              <a:t>caratteristiche</a:t>
            </a:r>
            <a:r>
              <a:rPr sz="2400" dirty="0"/>
              <a:t> </a:t>
            </a:r>
            <a:r>
              <a:rPr sz="2400" dirty="0" err="1"/>
              <a:t>fondamentali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sz="2400" dirty="0"/>
              <a:t> </a:t>
            </a:r>
            <a:r>
              <a:rPr sz="2400" dirty="0" err="1"/>
              <a:t>portano</a:t>
            </a:r>
            <a:r>
              <a:rPr sz="2400" dirty="0"/>
              <a:t> la </a:t>
            </a:r>
            <a:r>
              <a:rPr sz="2400" dirty="0" err="1"/>
              <a:t>scelta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ITEG </a:t>
            </a:r>
            <a:r>
              <a:rPr sz="2400" dirty="0" err="1"/>
              <a:t>sono</a:t>
            </a:r>
            <a:r>
              <a:rPr lang="it-IT" sz="2400" dirty="0"/>
              <a:t>: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rPr lang="it-IT" sz="2400" dirty="0"/>
              <a:t>-</a:t>
            </a:r>
            <a:r>
              <a:rPr sz="2400" dirty="0"/>
              <a:t>la </a:t>
            </a:r>
            <a:r>
              <a:rPr sz="2400" dirty="0" err="1"/>
              <a:t>resistenza</a:t>
            </a:r>
            <a:r>
              <a:rPr sz="2400" dirty="0"/>
              <a:t> ad elevate </a:t>
            </a:r>
            <a:r>
              <a:rPr sz="2400" dirty="0" err="1"/>
              <a:t>pressioni</a:t>
            </a:r>
            <a:r>
              <a:rPr sz="2400" dirty="0"/>
              <a:t> </a:t>
            </a:r>
            <a:endParaRPr lang="it-IT" sz="2400" dirty="0"/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rPr lang="it-IT" sz="2400" dirty="0"/>
              <a:t>-</a:t>
            </a:r>
            <a:r>
              <a:rPr sz="2400" dirty="0"/>
              <a:t>il peso ridotto </a:t>
            </a:r>
            <a:endParaRPr lang="it-IT" sz="2400" dirty="0"/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rPr lang="it-IT" sz="2400" dirty="0"/>
              <a:t>-</a:t>
            </a:r>
            <a:r>
              <a:rPr sz="2400" dirty="0"/>
              <a:t>la </a:t>
            </a:r>
            <a:r>
              <a:rPr sz="2400" dirty="0" err="1"/>
              <a:t>facilità</a:t>
            </a:r>
            <a:r>
              <a:rPr sz="2400" dirty="0"/>
              <a:t> di </a:t>
            </a:r>
            <a:r>
              <a:rPr sz="2400" dirty="0" err="1"/>
              <a:t>manutenzione</a:t>
            </a:r>
            <a:r>
              <a:rPr sz="2400" dirty="0"/>
              <a:t>. </a:t>
            </a:r>
            <a:endParaRPr lang="it-IT" sz="2400" dirty="0"/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endParaRPr lang="it-IT" sz="2400" dirty="0"/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rPr sz="2400" dirty="0"/>
              <a:t>Non </a:t>
            </a:r>
            <a:r>
              <a:rPr sz="2400" dirty="0" err="1"/>
              <a:t>meno</a:t>
            </a:r>
            <a:r>
              <a:rPr sz="2400" dirty="0"/>
              <a:t> important</a:t>
            </a:r>
            <a:r>
              <a:rPr lang="it-IT" sz="2400" dirty="0"/>
              <a:t>e</a:t>
            </a:r>
            <a:r>
              <a:rPr sz="2400" dirty="0"/>
              <a:t> </a:t>
            </a:r>
            <a:r>
              <a:rPr sz="2400" dirty="0" err="1"/>
              <a:t>è</a:t>
            </a:r>
            <a:r>
              <a:rPr sz="2400" dirty="0"/>
              <a:t> </a:t>
            </a:r>
            <a:r>
              <a:rPr sz="2400" dirty="0" err="1"/>
              <a:t>l’aspetto</a:t>
            </a:r>
            <a:r>
              <a:rPr sz="2400" dirty="0"/>
              <a:t> </a:t>
            </a:r>
            <a:r>
              <a:rPr sz="2400" dirty="0" err="1"/>
              <a:t>energetico</a:t>
            </a:r>
            <a:r>
              <a:rPr sz="2400" dirty="0"/>
              <a:t>, </a:t>
            </a:r>
            <a:r>
              <a:rPr sz="2400" dirty="0" err="1"/>
              <a:t>durante</a:t>
            </a:r>
            <a:r>
              <a:rPr sz="2400" dirty="0"/>
              <a:t> lo stud</a:t>
            </a:r>
            <a:r>
              <a:rPr lang="it-IT" sz="2400" dirty="0"/>
              <a:t>io è emerso </a:t>
            </a:r>
            <a:r>
              <a:rPr sz="2400" dirty="0"/>
              <a:t>come ITEG </a:t>
            </a:r>
            <a:r>
              <a:rPr sz="2400" dirty="0" err="1"/>
              <a:t>abbia</a:t>
            </a:r>
            <a:r>
              <a:rPr sz="2400" dirty="0"/>
              <a:t> un </a:t>
            </a:r>
            <a:r>
              <a:rPr sz="2400" dirty="0" err="1"/>
              <a:t>rendimento</a:t>
            </a:r>
            <a:r>
              <a:rPr sz="2400" dirty="0"/>
              <a:t> </a:t>
            </a:r>
            <a:r>
              <a:rPr sz="2400" dirty="0" err="1"/>
              <a:t>stimato</a:t>
            </a:r>
            <a:r>
              <a:rPr sz="2400" dirty="0"/>
              <a:t> </a:t>
            </a:r>
            <a:r>
              <a:rPr sz="2400" dirty="0" err="1"/>
              <a:t>notevolmente</a:t>
            </a:r>
            <a:r>
              <a:rPr sz="2400" dirty="0"/>
              <a:t> </a:t>
            </a:r>
            <a:r>
              <a:rPr sz="2400" dirty="0" err="1"/>
              <a:t>maggiore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sz="2400" dirty="0"/>
              <a:t>, a </a:t>
            </a:r>
            <a:r>
              <a:rPr sz="2400" dirty="0" err="1"/>
              <a:t>parità</a:t>
            </a:r>
            <a:r>
              <a:rPr sz="2400" dirty="0"/>
              <a:t> di </a:t>
            </a:r>
            <a:r>
              <a:rPr sz="2400" dirty="0" err="1"/>
              <a:t>effetto</a:t>
            </a:r>
            <a:r>
              <a:rPr sz="2400" dirty="0"/>
              <a:t> </a:t>
            </a:r>
            <a:r>
              <a:rPr sz="2400" dirty="0" err="1"/>
              <a:t>ottenuto</a:t>
            </a:r>
            <a:r>
              <a:rPr sz="2400" dirty="0"/>
              <a:t>, </a:t>
            </a:r>
            <a:r>
              <a:rPr lang="it-IT" sz="2400" dirty="0"/>
              <a:t>le consentono </a:t>
            </a:r>
            <a:r>
              <a:rPr sz="2400" dirty="0"/>
              <a:t>di </a:t>
            </a:r>
            <a:r>
              <a:rPr sz="2400" dirty="0" err="1"/>
              <a:t>avere</a:t>
            </a:r>
            <a:r>
              <a:rPr sz="2400" dirty="0"/>
              <a:t> un </a:t>
            </a:r>
            <a:r>
              <a:rPr sz="2400" dirty="0" err="1"/>
              <a:t>potenza</a:t>
            </a:r>
            <a:r>
              <a:rPr sz="2400" dirty="0"/>
              <a:t> </a:t>
            </a:r>
            <a:r>
              <a:rPr sz="2400" dirty="0" err="1"/>
              <a:t>assorbita</a:t>
            </a:r>
            <a:r>
              <a:rPr sz="2400" dirty="0"/>
              <a:t> </a:t>
            </a:r>
            <a:r>
              <a:rPr sz="2400" dirty="0" err="1"/>
              <a:t>minore</a:t>
            </a:r>
            <a:r>
              <a:rPr sz="2400" dirty="0"/>
              <a:t>. </a:t>
            </a:r>
          </a:p>
        </p:txBody>
      </p:sp>
      <p:sp>
        <p:nvSpPr>
          <p:cNvPr id="153" name="Segnaposto numero diapositiva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2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olo 1"/>
          <p:cNvSpPr txBox="1">
            <a:spLocks noGrp="1"/>
          </p:cNvSpPr>
          <p:nvPr>
            <p:ph type="title"/>
          </p:nvPr>
        </p:nvSpPr>
        <p:spPr>
          <a:xfrm>
            <a:off x="4656779" y="187725"/>
            <a:ext cx="2064050" cy="3936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		</a:t>
            </a:r>
            <a:r>
              <a:rPr b="1" dirty="0">
                <a:latin typeface="+mj-lt"/>
                <a:ea typeface="+mj-ea"/>
                <a:cs typeface="+mj-cs"/>
                <a:sym typeface="Calibri"/>
              </a:rPr>
              <a:t>ITEG</a:t>
            </a:r>
          </a:p>
        </p:txBody>
      </p:sp>
      <p:sp>
        <p:nvSpPr>
          <p:cNvPr id="100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476085"/>
            <a:ext cx="10515601" cy="50118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dirty="0"/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dirty="0"/>
              <a:t>ITEG  </a:t>
            </a:r>
            <a:r>
              <a:rPr dirty="0" err="1"/>
              <a:t>è</a:t>
            </a:r>
            <a:r>
              <a:rPr dirty="0"/>
              <a:t> una </a:t>
            </a:r>
            <a:r>
              <a:rPr dirty="0" err="1"/>
              <a:t>macchina</a:t>
            </a:r>
            <a:r>
              <a:rPr dirty="0"/>
              <a:t> </a:t>
            </a:r>
            <a:r>
              <a:rPr dirty="0" err="1"/>
              <a:t>reversibile</a:t>
            </a:r>
            <a:r>
              <a:rPr dirty="0"/>
              <a:t>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conferire</a:t>
            </a:r>
            <a:r>
              <a:rPr dirty="0"/>
              <a:t> </a:t>
            </a:r>
            <a:r>
              <a:rPr dirty="0" err="1"/>
              <a:t>energia</a:t>
            </a:r>
            <a:r>
              <a:rPr dirty="0"/>
              <a:t> ad un </a:t>
            </a:r>
            <a:r>
              <a:rPr dirty="0" err="1"/>
              <a:t>fluido</a:t>
            </a:r>
            <a:r>
              <a:rPr dirty="0"/>
              <a:t> se </a:t>
            </a:r>
            <a:r>
              <a:rPr lang="it-IT" dirty="0"/>
              <a:t>viene</a:t>
            </a:r>
            <a:r>
              <a:rPr dirty="0"/>
              <a:t> </a:t>
            </a:r>
            <a:r>
              <a:rPr dirty="0" err="1"/>
              <a:t>utilizzata</a:t>
            </a:r>
            <a:r>
              <a:rPr dirty="0"/>
              <a:t> come una </a:t>
            </a:r>
            <a:r>
              <a:rPr dirty="0" err="1"/>
              <a:t>pompa</a:t>
            </a:r>
            <a:r>
              <a:rPr lang="it-IT" dirty="0"/>
              <a:t>.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it-IT" dirty="0"/>
              <a:t>Nel caso in cui venisse </a:t>
            </a:r>
            <a:r>
              <a:rPr dirty="0" err="1"/>
              <a:t>utilizzata</a:t>
            </a:r>
            <a:r>
              <a:rPr dirty="0"/>
              <a:t> come </a:t>
            </a:r>
            <a:r>
              <a:rPr dirty="0" err="1"/>
              <a:t>turbina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assorbire</a:t>
            </a:r>
            <a:r>
              <a:rPr dirty="0"/>
              <a:t> </a:t>
            </a:r>
            <a:r>
              <a:rPr dirty="0" err="1"/>
              <a:t>energia</a:t>
            </a:r>
            <a:r>
              <a:rPr dirty="0"/>
              <a:t> dal </a:t>
            </a:r>
            <a:r>
              <a:rPr dirty="0" err="1"/>
              <a:t>fluido</a:t>
            </a:r>
            <a:r>
              <a:rPr dirty="0"/>
              <a:t> </a:t>
            </a:r>
            <a:r>
              <a:rPr lang="it-IT" dirty="0"/>
              <a:t>nel quale viene </a:t>
            </a:r>
            <a:r>
              <a:rPr dirty="0" err="1"/>
              <a:t>immersa</a:t>
            </a:r>
            <a:r>
              <a:rPr dirty="0"/>
              <a:t>.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composta</a:t>
            </a:r>
            <a:r>
              <a:rPr dirty="0"/>
              <a:t> da sole quattro parti ( </a:t>
            </a:r>
            <a:r>
              <a:rPr dirty="0" err="1"/>
              <a:t>rotore</a:t>
            </a:r>
            <a:r>
              <a:rPr dirty="0"/>
              <a:t>, </a:t>
            </a:r>
            <a:r>
              <a:rPr dirty="0" err="1"/>
              <a:t>statore</a:t>
            </a:r>
            <a:r>
              <a:rPr dirty="0"/>
              <a:t> e due case) e da poche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componenti</a:t>
            </a:r>
            <a:r>
              <a:rPr dirty="0"/>
              <a:t> di </a:t>
            </a:r>
            <a:r>
              <a:rPr dirty="0" err="1"/>
              <a:t>fissaggio</a:t>
            </a:r>
            <a:r>
              <a:rPr dirty="0"/>
              <a:t>. </a:t>
            </a:r>
            <a:r>
              <a:rPr dirty="0" err="1"/>
              <a:t>Grazie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adattabilità</a:t>
            </a:r>
            <a:r>
              <a:rPr dirty="0"/>
              <a:t> </a:t>
            </a:r>
            <a:r>
              <a:rPr dirty="0" err="1"/>
              <a:t>progettuale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impiegata</a:t>
            </a:r>
            <a:r>
              <a:rPr dirty="0"/>
              <a:t> in </a:t>
            </a:r>
            <a:r>
              <a:rPr dirty="0" err="1"/>
              <a:t>diversi</a:t>
            </a:r>
            <a:r>
              <a:rPr dirty="0"/>
              <a:t> </a:t>
            </a:r>
            <a:r>
              <a:rPr dirty="0" err="1"/>
              <a:t>campi</a:t>
            </a:r>
            <a:r>
              <a:rPr dirty="0"/>
              <a:t>.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dirty="0"/>
              <a:t>Una </a:t>
            </a:r>
            <a:r>
              <a:rPr dirty="0" err="1"/>
              <a:t>caratteristica</a:t>
            </a:r>
            <a:r>
              <a:rPr dirty="0"/>
              <a:t> </a:t>
            </a:r>
            <a:r>
              <a:rPr dirty="0" err="1"/>
              <a:t>fondamentale</a:t>
            </a:r>
            <a:r>
              <a:rPr dirty="0"/>
              <a:t> rispetto alle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pompe</a:t>
            </a:r>
            <a:r>
              <a:rPr dirty="0"/>
              <a:t>/turbine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l’inserimento</a:t>
            </a:r>
            <a:r>
              <a:rPr dirty="0"/>
              <a:t> del </a:t>
            </a:r>
            <a:r>
              <a:rPr dirty="0" err="1"/>
              <a:t>motore</a:t>
            </a:r>
            <a:r>
              <a:rPr dirty="0"/>
              <a:t> </a:t>
            </a:r>
            <a:r>
              <a:rPr dirty="0" err="1"/>
              <a:t>elettrico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 err="1"/>
              <a:t>statore</a:t>
            </a:r>
            <a:r>
              <a:rPr dirty="0"/>
              <a:t> e il </a:t>
            </a:r>
            <a:r>
              <a:rPr dirty="0" err="1"/>
              <a:t>conseguente</a:t>
            </a:r>
            <a:r>
              <a:rPr dirty="0"/>
              <a:t> </a:t>
            </a:r>
            <a:r>
              <a:rPr dirty="0" err="1"/>
              <a:t>equilibrio</a:t>
            </a:r>
            <a:r>
              <a:rPr dirty="0"/>
              <a:t> del </a:t>
            </a:r>
            <a:r>
              <a:rPr dirty="0" err="1"/>
              <a:t>rotore</a:t>
            </a:r>
            <a:r>
              <a:rPr dirty="0"/>
              <a:t> </a:t>
            </a:r>
            <a:r>
              <a:rPr dirty="0" err="1"/>
              <a:t>mediamente</a:t>
            </a:r>
            <a:r>
              <a:rPr dirty="0"/>
              <a:t> </a:t>
            </a:r>
            <a:r>
              <a:rPr dirty="0" err="1"/>
              <a:t>cuscinetti</a:t>
            </a:r>
            <a:r>
              <a:rPr dirty="0"/>
              <a:t> </a:t>
            </a:r>
            <a:r>
              <a:rPr dirty="0" err="1"/>
              <a:t>magnetici</a:t>
            </a:r>
            <a:r>
              <a:rPr dirty="0"/>
              <a:t> </a:t>
            </a:r>
            <a:r>
              <a:rPr dirty="0" err="1"/>
              <a:t>posti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di </a:t>
            </a:r>
            <a:r>
              <a:rPr dirty="0" err="1"/>
              <a:t>esso</a:t>
            </a:r>
            <a:r>
              <a:rPr dirty="0"/>
              <a:t>.</a:t>
            </a:r>
          </a:p>
        </p:txBody>
      </p:sp>
      <p:sp>
        <p:nvSpPr>
          <p:cNvPr id="101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2" name="Che cos’è ITEG?"/>
          <p:cNvSpPr txBox="1"/>
          <p:nvPr/>
        </p:nvSpPr>
        <p:spPr>
          <a:xfrm>
            <a:off x="838199" y="1314794"/>
            <a:ext cx="31130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i="1"/>
            </a:lvl1pPr>
          </a:lstStyle>
          <a:p>
            <a:r>
              <a:rPr dirty="0"/>
              <a:t>Che </a:t>
            </a:r>
            <a:r>
              <a:rPr dirty="0" err="1"/>
              <a:t>cos’è</a:t>
            </a:r>
            <a:r>
              <a:rPr dirty="0"/>
              <a:t> ITEG?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1" animBg="1" advAuto="0"/>
      <p:bldP spid="100" grpId="3" animBg="1" advAuto="0"/>
      <p:bldP spid="102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olo 1"/>
          <p:cNvSpPr txBox="1">
            <a:spLocks noGrp="1"/>
          </p:cNvSpPr>
          <p:nvPr>
            <p:ph type="title"/>
          </p:nvPr>
        </p:nvSpPr>
        <p:spPr>
          <a:xfrm>
            <a:off x="-95881" y="-19386"/>
            <a:ext cx="12383761" cy="1059746"/>
          </a:xfrm>
          <a:prstGeom prst="rect">
            <a:avLst/>
          </a:prstGeom>
        </p:spPr>
        <p:txBody>
          <a:bodyPr/>
          <a:lstStyle/>
          <a:p>
            <a:pPr algn="ctr"/>
            <a:r>
              <a:rPr b="1" dirty="0" err="1">
                <a:latin typeface="+mj-lt"/>
                <a:ea typeface="+mj-ea"/>
                <a:cs typeface="+mj-cs"/>
                <a:sym typeface="Calibri"/>
              </a:rPr>
              <a:t>Rotore</a:t>
            </a:r>
            <a:endParaRPr b="1" dirty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05" name="Segnaposto contenuto 5" descr="Segnaposto contenut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86" y="4160425"/>
            <a:ext cx="4069625" cy="237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7" name="CasellaDiTesto 7"/>
          <p:cNvSpPr txBox="1"/>
          <p:nvPr/>
        </p:nvSpPr>
        <p:spPr>
          <a:xfrm>
            <a:off x="650574" y="951460"/>
            <a:ext cx="10519165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Condotti</a:t>
            </a:r>
            <a:r>
              <a:rPr dirty="0"/>
              <a:t> </a:t>
            </a:r>
            <a:r>
              <a:rPr dirty="0" err="1"/>
              <a:t>d’ingresso</a:t>
            </a:r>
            <a:r>
              <a:rPr dirty="0"/>
              <a:t> del </a:t>
            </a:r>
            <a:r>
              <a:rPr dirty="0" err="1"/>
              <a:t>fluido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sull’intera</a:t>
            </a:r>
            <a:r>
              <a:rPr dirty="0"/>
              <a:t> </a:t>
            </a:r>
            <a:r>
              <a:rPr dirty="0" err="1"/>
              <a:t>superficie</a:t>
            </a:r>
            <a:r>
              <a:rPr dirty="0"/>
              <a:t> del </a:t>
            </a:r>
            <a:r>
              <a:rPr dirty="0" err="1"/>
              <a:t>rotore</a:t>
            </a:r>
            <a:r>
              <a:rPr dirty="0"/>
              <a:t>;</a:t>
            </a:r>
          </a:p>
          <a:p>
            <a:pPr>
              <a:defRPr sz="24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Condotti</a:t>
            </a:r>
            <a:r>
              <a:rPr dirty="0"/>
              <a:t> </a:t>
            </a:r>
            <a:r>
              <a:rPr dirty="0" err="1"/>
              <a:t>elicoidali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consentono</a:t>
            </a:r>
            <a:r>
              <a:rPr dirty="0"/>
              <a:t> </a:t>
            </a:r>
            <a:r>
              <a:rPr dirty="0" err="1"/>
              <a:t>scambi</a:t>
            </a:r>
            <a:r>
              <a:rPr dirty="0"/>
              <a:t> </a:t>
            </a:r>
            <a:r>
              <a:rPr dirty="0" err="1"/>
              <a:t>energetici</a:t>
            </a:r>
            <a:r>
              <a:rPr dirty="0"/>
              <a:t> </a:t>
            </a:r>
            <a:r>
              <a:rPr dirty="0" err="1"/>
              <a:t>omogenei</a:t>
            </a:r>
            <a:r>
              <a:rPr dirty="0"/>
              <a:t>;</a:t>
            </a:r>
          </a:p>
          <a:p>
            <a:pPr>
              <a:defRPr sz="24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Assenza</a:t>
            </a:r>
            <a:r>
              <a:rPr dirty="0"/>
              <a:t> di </a:t>
            </a:r>
            <a:r>
              <a:rPr dirty="0" err="1"/>
              <a:t>collegamenti</a:t>
            </a:r>
            <a:r>
              <a:rPr dirty="0"/>
              <a:t> </a:t>
            </a:r>
            <a:r>
              <a:rPr dirty="0" err="1"/>
              <a:t>meccanici</a:t>
            </a:r>
            <a:r>
              <a:rPr dirty="0"/>
              <a:t>;</a:t>
            </a:r>
          </a:p>
          <a:p>
            <a:pPr>
              <a:defRPr sz="24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Profilo</a:t>
            </a:r>
            <a:r>
              <a:rPr dirty="0"/>
              <a:t> a coda di </a:t>
            </a:r>
            <a:r>
              <a:rPr dirty="0" err="1"/>
              <a:t>rondine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cilindro</a:t>
            </a:r>
            <a:r>
              <a:rPr dirty="0"/>
              <a:t> </a:t>
            </a:r>
            <a:r>
              <a:rPr dirty="0" err="1"/>
              <a:t>esterno</a:t>
            </a:r>
            <a:r>
              <a:rPr dirty="0"/>
              <a:t> </a:t>
            </a:r>
            <a:r>
              <a:rPr dirty="0" err="1"/>
              <a:t>utilizzati</a:t>
            </a:r>
            <a:r>
              <a:rPr dirty="0"/>
              <a:t> per il </a:t>
            </a:r>
            <a:r>
              <a:rPr dirty="0" err="1"/>
              <a:t>posizionamento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magneti</a:t>
            </a:r>
            <a:r>
              <a:rPr dirty="0"/>
              <a:t> </a:t>
            </a:r>
            <a:r>
              <a:rPr dirty="0" err="1"/>
              <a:t>permanenti</a:t>
            </a:r>
            <a:r>
              <a:rPr dirty="0"/>
              <a:t>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animBg="1" advAuto="0"/>
      <p:bldP spid="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olo 1"/>
          <p:cNvSpPr txBox="1">
            <a:spLocks noGrp="1"/>
          </p:cNvSpPr>
          <p:nvPr>
            <p:ph type="title"/>
          </p:nvPr>
        </p:nvSpPr>
        <p:spPr>
          <a:xfrm>
            <a:off x="1051094" y="2776"/>
            <a:ext cx="10515601" cy="1128714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				    </a:t>
            </a:r>
            <a:r>
              <a:rPr dirty="0" err="1"/>
              <a:t>Statore</a:t>
            </a:r>
            <a:endParaRPr dirty="0"/>
          </a:p>
        </p:txBody>
      </p:sp>
      <p:sp>
        <p:nvSpPr>
          <p:cNvPr id="111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10" name="Segnaposto contenuto 5" descr="Segnaposto contenut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000" y="3842402"/>
            <a:ext cx="4320000" cy="256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" name="CasellaDiTesto 6"/>
          <p:cNvSpPr txBox="1"/>
          <p:nvPr/>
        </p:nvSpPr>
        <p:spPr>
          <a:xfrm>
            <a:off x="943284" y="1131490"/>
            <a:ext cx="10305432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dirty="0" err="1"/>
              <a:t>Racchiude</a:t>
            </a:r>
            <a:r>
              <a:rPr dirty="0"/>
              <a:t> </a:t>
            </a:r>
            <a:r>
              <a:rPr dirty="0" err="1"/>
              <a:t>radialmente</a:t>
            </a:r>
            <a:r>
              <a:rPr dirty="0"/>
              <a:t> il </a:t>
            </a:r>
            <a:r>
              <a:rPr dirty="0" err="1"/>
              <a:t>rotore</a:t>
            </a:r>
            <a:r>
              <a:rPr dirty="0"/>
              <a:t>;</a:t>
            </a:r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dirty="0" err="1"/>
              <a:t>Tra</a:t>
            </a:r>
            <a:r>
              <a:rPr dirty="0"/>
              <a:t> le </a:t>
            </a:r>
            <a:r>
              <a:rPr dirty="0" err="1"/>
              <a:t>propagazioni</a:t>
            </a:r>
            <a:r>
              <a:rPr dirty="0"/>
              <a:t> </a:t>
            </a:r>
            <a:r>
              <a:rPr dirty="0" err="1"/>
              <a:t>radiali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inseriti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avvolgimenti</a:t>
            </a:r>
            <a:r>
              <a:rPr dirty="0"/>
              <a:t>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generare</a:t>
            </a:r>
            <a:r>
              <a:rPr dirty="0"/>
              <a:t> il campo </a:t>
            </a:r>
            <a:r>
              <a:rPr dirty="0" err="1"/>
              <a:t>elettromagnetico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interagisce</a:t>
            </a:r>
            <a:r>
              <a:rPr dirty="0"/>
              <a:t> con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magneti</a:t>
            </a:r>
            <a:r>
              <a:rPr dirty="0"/>
              <a:t> </a:t>
            </a:r>
            <a:r>
              <a:rPr dirty="0" err="1"/>
              <a:t>posti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rotore</a:t>
            </a:r>
            <a:r>
              <a:rPr dirty="0"/>
              <a:t>;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dirty="0" err="1"/>
              <a:t>Costituito</a:t>
            </a:r>
            <a:r>
              <a:rPr dirty="0"/>
              <a:t> da </a:t>
            </a:r>
            <a:r>
              <a:rPr dirty="0" err="1"/>
              <a:t>materiale</a:t>
            </a:r>
            <a:r>
              <a:rPr dirty="0"/>
              <a:t> </a:t>
            </a:r>
            <a:r>
              <a:rPr dirty="0" err="1"/>
              <a:t>isolante</a:t>
            </a:r>
            <a:r>
              <a:rPr dirty="0"/>
              <a:t> per non </a:t>
            </a:r>
            <a:r>
              <a:rPr dirty="0" err="1"/>
              <a:t>interferire</a:t>
            </a:r>
            <a:r>
              <a:rPr dirty="0"/>
              <a:t> con il campo </a:t>
            </a:r>
            <a:r>
              <a:rPr dirty="0" err="1"/>
              <a:t>magnetico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animBg="1" advAuto="0"/>
      <p:bldP spid="110" grpId="3" animBg="1" advAuto="0"/>
      <p:bldP spid="112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olo 1"/>
          <p:cNvSpPr txBox="1">
            <a:spLocks noGrp="1"/>
          </p:cNvSpPr>
          <p:nvPr>
            <p:ph type="title"/>
          </p:nvPr>
        </p:nvSpPr>
        <p:spPr>
          <a:xfrm>
            <a:off x="934208" y="127000"/>
            <a:ext cx="12179385" cy="863601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					</a:t>
            </a:r>
            <a:r>
              <a:rPr b="1" dirty="0">
                <a:latin typeface="+mj-lt"/>
                <a:ea typeface="+mj-ea"/>
                <a:cs typeface="+mj-cs"/>
                <a:sym typeface="Calibri"/>
              </a:rPr>
              <a:t>Case</a:t>
            </a:r>
          </a:p>
        </p:txBody>
      </p:sp>
      <p:sp>
        <p:nvSpPr>
          <p:cNvPr id="11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15" name="Segnaposto contenuto 5" descr="Segnaposto contenut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48" y="4166430"/>
            <a:ext cx="3836904" cy="237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7" name="CasellaDiTesto 8"/>
          <p:cNvSpPr txBox="1"/>
          <p:nvPr/>
        </p:nvSpPr>
        <p:spPr>
          <a:xfrm>
            <a:off x="669436" y="1129398"/>
            <a:ext cx="11186014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collegati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tubazione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un </a:t>
            </a:r>
            <a:r>
              <a:rPr dirty="0" err="1"/>
              <a:t>giunto</a:t>
            </a:r>
            <a:r>
              <a:rPr dirty="0"/>
              <a:t> a </a:t>
            </a:r>
            <a:r>
              <a:rPr dirty="0" err="1"/>
              <a:t>bicchiere</a:t>
            </a:r>
            <a:r>
              <a:rPr dirty="0"/>
              <a:t>;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Racchiude</a:t>
            </a:r>
            <a:r>
              <a:rPr dirty="0"/>
              <a:t> </a:t>
            </a:r>
            <a:r>
              <a:rPr dirty="0" err="1"/>
              <a:t>assialmente</a:t>
            </a:r>
            <a:r>
              <a:rPr dirty="0"/>
              <a:t> il </a:t>
            </a:r>
            <a:r>
              <a:rPr dirty="0" err="1"/>
              <a:t>rotore</a:t>
            </a:r>
            <a:r>
              <a:rPr dirty="0"/>
              <a:t> e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collegato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viti</a:t>
            </a:r>
            <a:r>
              <a:rPr dirty="0"/>
              <a:t> </a:t>
            </a:r>
            <a:r>
              <a:rPr dirty="0" err="1"/>
              <a:t>allo</a:t>
            </a:r>
            <a:r>
              <a:rPr dirty="0"/>
              <a:t> </a:t>
            </a:r>
            <a:r>
              <a:rPr dirty="0" err="1"/>
              <a:t>statore</a:t>
            </a:r>
            <a:r>
              <a:rPr dirty="0"/>
              <a:t>;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/>
              <a:t>Nella </a:t>
            </a:r>
            <a:r>
              <a:rPr dirty="0" err="1"/>
              <a:t>faccia</a:t>
            </a:r>
            <a:r>
              <a:rPr dirty="0"/>
              <a:t> interna </a:t>
            </a:r>
            <a:r>
              <a:rPr dirty="0" err="1"/>
              <a:t>possiede</a:t>
            </a:r>
            <a:r>
              <a:rPr dirty="0"/>
              <a:t> un </a:t>
            </a:r>
            <a:r>
              <a:rPr dirty="0" err="1"/>
              <a:t>incavo</a:t>
            </a:r>
            <a:r>
              <a:rPr dirty="0"/>
              <a:t> in cui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alloggiato</a:t>
            </a:r>
            <a:r>
              <a:rPr dirty="0"/>
              <a:t> un </a:t>
            </a:r>
            <a:r>
              <a:rPr dirty="0" err="1"/>
              <a:t>magnete</a:t>
            </a:r>
            <a:r>
              <a:rPr dirty="0"/>
              <a:t> di forma </a:t>
            </a:r>
            <a:r>
              <a:rPr dirty="0" err="1"/>
              <a:t>toroidale</a:t>
            </a:r>
            <a:r>
              <a:rPr dirty="0"/>
              <a:t>, </a:t>
            </a:r>
            <a:r>
              <a:rPr dirty="0" err="1"/>
              <a:t>esso</a:t>
            </a:r>
            <a:r>
              <a:rPr dirty="0"/>
              <a:t> serve per </a:t>
            </a:r>
            <a:r>
              <a:rPr dirty="0" err="1"/>
              <a:t>mantenere</a:t>
            </a:r>
            <a:r>
              <a:rPr dirty="0"/>
              <a:t> il </a:t>
            </a:r>
            <a:r>
              <a:rPr dirty="0" err="1"/>
              <a:t>rotore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corretta</a:t>
            </a:r>
            <a:r>
              <a:rPr dirty="0"/>
              <a:t> </a:t>
            </a:r>
            <a:r>
              <a:rPr dirty="0" err="1"/>
              <a:t>posizione</a:t>
            </a:r>
            <a:r>
              <a:rPr dirty="0"/>
              <a:t> senza </a:t>
            </a:r>
            <a:r>
              <a:rPr dirty="0" err="1"/>
              <a:t>che</a:t>
            </a:r>
            <a:r>
              <a:rPr dirty="0"/>
              <a:t> la forza </a:t>
            </a:r>
            <a:r>
              <a:rPr dirty="0" err="1"/>
              <a:t>prodotta</a:t>
            </a:r>
            <a:r>
              <a:rPr dirty="0"/>
              <a:t> dal passaggio del </a:t>
            </a:r>
            <a:r>
              <a:rPr dirty="0" err="1"/>
              <a:t>fluido</a:t>
            </a:r>
            <a:r>
              <a:rPr dirty="0"/>
              <a:t> lo </a:t>
            </a:r>
            <a:r>
              <a:rPr dirty="0" err="1"/>
              <a:t>sposti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sede</a:t>
            </a:r>
            <a:r>
              <a:rPr dirty="0"/>
              <a:t>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animBg="1" advAuto="0"/>
      <p:bldP spid="115" grpId="3" animBg="1" advAuto="0"/>
      <p:bldP spid="117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olo 1"/>
          <p:cNvSpPr txBox="1">
            <a:spLocks noGrp="1"/>
          </p:cNvSpPr>
          <p:nvPr>
            <p:ph type="title"/>
          </p:nvPr>
        </p:nvSpPr>
        <p:spPr>
          <a:xfrm>
            <a:off x="-406937" y="354156"/>
            <a:ext cx="13005872" cy="5844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04672">
              <a:defRPr sz="3343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4400" dirty="0"/>
              <a:t>  </a:t>
            </a:r>
            <a:r>
              <a:rPr sz="4400" dirty="0" err="1"/>
              <a:t>Assieme</a:t>
            </a:r>
            <a:endParaRPr sz="4400" dirty="0"/>
          </a:p>
        </p:txBody>
      </p:sp>
      <p:sp>
        <p:nvSpPr>
          <p:cNvPr id="121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20" name="Segnaposto contenuto 5" descr="Segnaposto contenuto 5"/>
          <p:cNvPicPr>
            <a:picLocks noChangeAspect="1"/>
          </p:cNvPicPr>
          <p:nvPr/>
        </p:nvPicPr>
        <p:blipFill>
          <a:blip r:embed="rId2"/>
          <a:srcRect l="11141" r="16356" b="9583"/>
          <a:stretch>
            <a:fillRect/>
          </a:stretch>
        </p:blipFill>
        <p:spPr>
          <a:xfrm>
            <a:off x="3045617" y="3032270"/>
            <a:ext cx="6100763" cy="3228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" name="CasellaDiTesto 6"/>
          <p:cNvSpPr txBox="1"/>
          <p:nvPr/>
        </p:nvSpPr>
        <p:spPr>
          <a:xfrm>
            <a:off x="1404619" y="1453184"/>
            <a:ext cx="1042416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dirty="0" err="1"/>
              <a:t>Grazie</a:t>
            </a:r>
            <a:r>
              <a:rPr dirty="0"/>
              <a:t> </a:t>
            </a:r>
            <a:r>
              <a:rPr dirty="0" err="1"/>
              <a:t>all’assieme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notare</a:t>
            </a:r>
            <a:r>
              <a:rPr dirty="0"/>
              <a:t> come </a:t>
            </a:r>
            <a:r>
              <a:rPr dirty="0" err="1"/>
              <a:t>risulterà</a:t>
            </a:r>
            <a:r>
              <a:rPr dirty="0"/>
              <a:t> ITEG una volta </a:t>
            </a:r>
            <a:r>
              <a:rPr dirty="0" err="1"/>
              <a:t>assemblata</a:t>
            </a:r>
            <a:r>
              <a:rPr dirty="0"/>
              <a:t> ed </a:t>
            </a:r>
            <a:r>
              <a:rPr dirty="0" err="1"/>
              <a:t>inserita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la </a:t>
            </a:r>
            <a:r>
              <a:rPr dirty="0" err="1"/>
              <a:t>tubazione</a:t>
            </a:r>
            <a:r>
              <a:rPr dirty="0"/>
              <a:t> di </a:t>
            </a:r>
            <a:r>
              <a:rPr dirty="0" err="1"/>
              <a:t>aspirazione</a:t>
            </a:r>
            <a:r>
              <a:rPr dirty="0"/>
              <a:t> e </a:t>
            </a:r>
            <a:r>
              <a:rPr dirty="0" err="1"/>
              <a:t>quella</a:t>
            </a:r>
            <a:r>
              <a:rPr dirty="0"/>
              <a:t> di </a:t>
            </a:r>
            <a:r>
              <a:rPr dirty="0" err="1"/>
              <a:t>mandata</a:t>
            </a:r>
            <a:r>
              <a:rPr dirty="0"/>
              <a:t> del </a:t>
            </a:r>
            <a:r>
              <a:rPr dirty="0" err="1"/>
              <a:t>fluido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  <p:bldP spid="120" grpId="3" animBg="1" advAuto="0"/>
      <p:bldP spid="12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olo 1"/>
          <p:cNvSpPr txBox="1">
            <a:spLocks noGrp="1"/>
          </p:cNvSpPr>
          <p:nvPr>
            <p:ph type="title"/>
          </p:nvPr>
        </p:nvSpPr>
        <p:spPr>
          <a:xfrm>
            <a:off x="690346" y="57990"/>
            <a:ext cx="12493753" cy="1068985"/>
          </a:xfrm>
          <a:prstGeom prst="rect">
            <a:avLst/>
          </a:prstGeom>
        </p:spPr>
        <p:txBody>
          <a:bodyPr/>
          <a:lstStyle/>
          <a:p>
            <a:pPr>
              <a:tabLst>
                <a:tab pos="5641975" algn="l"/>
              </a:tabLst>
            </a:pPr>
            <a:r>
              <a:rPr dirty="0"/>
              <a:t>                       </a:t>
            </a:r>
            <a:r>
              <a:rPr b="1" dirty="0" err="1">
                <a:latin typeface="+mj-lt"/>
                <a:ea typeface="+mj-ea"/>
                <a:cs typeface="+mj-cs"/>
                <a:sym typeface="Calibri"/>
              </a:rPr>
              <a:t>Modello</a:t>
            </a:r>
            <a:r>
              <a:rPr b="1" dirty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b="1" dirty="0" err="1">
                <a:latin typeface="+mj-lt"/>
                <a:ea typeface="+mj-ea"/>
                <a:cs typeface="+mj-cs"/>
                <a:sym typeface="Calibri"/>
              </a:rPr>
              <a:t>matematico</a:t>
            </a:r>
            <a:endParaRPr b="1" dirty="0">
              <a:latin typeface="+mj-lt"/>
              <a:ea typeface="+mj-ea"/>
              <a:cs typeface="+mj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90346" y="1320163"/>
                <a:ext cx="10515601" cy="5041901"/>
              </a:xfrm>
              <a:prstGeom prst="rect">
                <a:avLst/>
              </a:prstGeom>
            </p:spPr>
            <p:txBody>
              <a:bodyPr/>
              <a:lstStyle/>
              <a:p>
                <a:pPr marL="226313" indent="-226313" defTabSz="905255">
                  <a:spcBef>
                    <a:spcPts val="900"/>
                  </a:spcBef>
                  <a:defRPr sz="2376"/>
                </a:pPr>
                <a:r>
                  <a:rPr lang="it-IT" dirty="0"/>
                  <a:t> Volume </a:t>
                </a:r>
              </a:p>
              <a:p>
                <a:pPr marL="226313" indent="-226313" defTabSz="905255">
                  <a:spcBef>
                    <a:spcPts val="900"/>
                  </a:spcBef>
                  <a:defRPr sz="2376"/>
                </a:pPr>
                <a:endParaRPr lang="it-IT" dirty="0"/>
              </a:p>
              <a:p>
                <a:pPr marL="226313" indent="-226313" defTabSz="905255">
                  <a:spcBef>
                    <a:spcPts val="900"/>
                  </a:spcBef>
                  <a:defRPr sz="2376"/>
                </a:pPr>
                <a:r>
                  <a:rPr lang="it-IT" dirty="0" err="1"/>
                  <a:t>Portata</a:t>
                </a:r>
                <a:r>
                  <a:rPr lang="it-IT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it-IT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ar-AE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ar-AE" dirty="0"/>
                  <a:t>      </a:t>
                </a:r>
              </a:p>
              <a:p>
                <a:pPr marL="226313" indent="-226313" defTabSz="905255">
                  <a:spcBef>
                    <a:spcPts val="900"/>
                  </a:spcBef>
                  <a:defRPr sz="2376"/>
                </a:pPr>
                <a:endParaRPr lang="ar-AE" dirty="0"/>
              </a:p>
              <a:p>
                <a:pPr marL="225425" indent="-225425" defTabSz="905255">
                  <a:spcBef>
                    <a:spcPts val="900"/>
                  </a:spcBef>
                  <a:tabLst>
                    <a:tab pos="4662488" algn="l"/>
                  </a:tabLst>
                  <a:defRPr sz="2376"/>
                </a:pPr>
                <a:r>
                  <a:rPr lang="it-IT" dirty="0"/>
                  <a:t>Potenza utile                                      </a:t>
                </a:r>
                <a14:m>
                  <m:oMath xmlns:m="http://schemas.openxmlformats.org/officeDocument/2006/math"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it-IT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dirty="0"/>
                  <a:t>  </a:t>
                </a:r>
              </a:p>
              <a:p>
                <a:pPr marL="226313" indent="-226313" defTabSz="905255">
                  <a:spcBef>
                    <a:spcPts val="900"/>
                  </a:spcBef>
                  <a:defRPr sz="2376"/>
                </a:pPr>
                <a:endParaRPr lang="it-IT" dirty="0"/>
              </a:p>
              <a:p>
                <a:pPr marL="225425" indent="-225425" defTabSz="905255">
                  <a:spcBef>
                    <a:spcPts val="900"/>
                  </a:spcBef>
                  <a:tabLst>
                    <a:tab pos="4619625" algn="l"/>
                  </a:tabLst>
                  <a:defRPr sz="2376"/>
                </a:pPr>
                <a:r>
                  <a:rPr lang="it-IT" dirty="0"/>
                  <a:t>Potenza pompa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m:rPr>
                            <m:nor/>
                          </m:rPr>
                          <a:rPr lang="ar-AE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ar-AE" dirty="0"/>
              </a:p>
              <a:p>
                <a:pPr marL="226313" indent="-226313" defTabSz="905255">
                  <a:spcBef>
                    <a:spcPts val="900"/>
                  </a:spcBef>
                  <a:defRPr sz="2376"/>
                </a:pPr>
                <a:endParaRPr lang="ar-AE" dirty="0"/>
              </a:p>
              <a:p>
                <a:pPr marL="225425" indent="-225425" defTabSz="905255">
                  <a:spcBef>
                    <a:spcPts val="900"/>
                  </a:spcBef>
                  <a:tabLst>
                    <a:tab pos="4662488" algn="l"/>
                  </a:tabLst>
                  <a:defRPr sz="2376"/>
                </a:pPr>
                <a:r>
                  <a:rPr lang="it-IT" dirty="0"/>
                  <a:t>Potenza </a:t>
                </a:r>
                <a:r>
                  <a:rPr lang="it-IT" dirty="0" err="1"/>
                  <a:t>turbina</a:t>
                </a:r>
                <a:r>
                  <a:rPr lang="it-IT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it-IT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ar-AE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 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125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0346" y="1320163"/>
                <a:ext cx="10515601" cy="5041901"/>
              </a:xfrm>
              <a:prstGeom prst="rect">
                <a:avLst/>
              </a:prstGeom>
              <a:blipFill>
                <a:blip r:embed="rId2"/>
                <a:stretch>
                  <a:fillRect l="-1206" t="-2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7" name="Freccia destra 7"/>
          <p:cNvSpPr/>
          <p:nvPr/>
        </p:nvSpPr>
        <p:spPr>
          <a:xfrm>
            <a:off x="3443107" y="1387085"/>
            <a:ext cx="1273999" cy="29514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sellaDiTesto 8"/>
              <p:cNvSpPr txBox="1"/>
              <p:nvPr/>
            </p:nvSpPr>
            <p:spPr>
              <a:xfrm>
                <a:off x="5076317" y="1311517"/>
                <a:ext cx="2039366" cy="4462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latinLnBrk="1">
                  <a:tabLst>
                    <a:tab pos="2174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sz="2900" dirty="0"/>
              </a:p>
            </p:txBody>
          </p:sp>
        </mc:Choice>
        <mc:Fallback xmlns="">
          <p:sp>
            <p:nvSpPr>
              <p:cNvPr id="128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317" y="1311517"/>
                <a:ext cx="2039366" cy="446276"/>
              </a:xfrm>
              <a:prstGeom prst="rect">
                <a:avLst/>
              </a:prstGeom>
              <a:blipFill>
                <a:blip r:embed="rId3"/>
                <a:stretch>
                  <a:fillRect t="-8333" b="-3611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Freccia destra 9"/>
          <p:cNvSpPr/>
          <p:nvPr/>
        </p:nvSpPr>
        <p:spPr>
          <a:xfrm>
            <a:off x="3437166" y="2366133"/>
            <a:ext cx="1273999" cy="29514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Freccia destra 9">
            <a:extLst>
              <a:ext uri="{FF2B5EF4-FFF2-40B4-BE49-F238E27FC236}">
                <a16:creationId xmlns:a16="http://schemas.microsoft.com/office/drawing/2014/main" id="{4C3890A2-734C-FE41-81AF-3EC5F61113F6}"/>
              </a:ext>
            </a:extLst>
          </p:cNvPr>
          <p:cNvSpPr/>
          <p:nvPr/>
        </p:nvSpPr>
        <p:spPr>
          <a:xfrm>
            <a:off x="3437165" y="3536523"/>
            <a:ext cx="1273999" cy="29514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Freccia destra 9">
            <a:extLst>
              <a:ext uri="{FF2B5EF4-FFF2-40B4-BE49-F238E27FC236}">
                <a16:creationId xmlns:a16="http://schemas.microsoft.com/office/drawing/2014/main" id="{37F1455D-CB6C-7844-B41A-2922EDE74179}"/>
              </a:ext>
            </a:extLst>
          </p:cNvPr>
          <p:cNvSpPr/>
          <p:nvPr/>
        </p:nvSpPr>
        <p:spPr>
          <a:xfrm>
            <a:off x="3437164" y="4559343"/>
            <a:ext cx="1273999" cy="29514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Freccia destra 9">
            <a:extLst>
              <a:ext uri="{FF2B5EF4-FFF2-40B4-BE49-F238E27FC236}">
                <a16:creationId xmlns:a16="http://schemas.microsoft.com/office/drawing/2014/main" id="{A5CFFF52-77AF-B64E-9C37-5C677D0ECF22}"/>
              </a:ext>
            </a:extLst>
          </p:cNvPr>
          <p:cNvSpPr/>
          <p:nvPr/>
        </p:nvSpPr>
        <p:spPr>
          <a:xfrm>
            <a:off x="3437164" y="5685961"/>
            <a:ext cx="1273999" cy="29514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uiExpand="1" build="p" animBg="1"/>
      <p:bldP spid="127" grpId="0" animBg="1"/>
      <p:bldP spid="128" grpId="0" animBg="1"/>
      <p:bldP spid="12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olo 1"/>
          <p:cNvSpPr txBox="1">
            <a:spLocks noGrp="1"/>
          </p:cNvSpPr>
          <p:nvPr>
            <p:ph type="title"/>
          </p:nvPr>
        </p:nvSpPr>
        <p:spPr>
          <a:xfrm>
            <a:off x="838199" y="319088"/>
            <a:ext cx="10515601" cy="1325564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 err="1"/>
              <a:t>Processi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mezzi</a:t>
            </a:r>
            <a:r>
              <a:rPr dirty="0"/>
              <a:t> </a:t>
            </a:r>
            <a:r>
              <a:rPr dirty="0" err="1"/>
              <a:t>agricoli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l’utilizzo</a:t>
            </a:r>
            <a:r>
              <a:rPr dirty="0"/>
              <a:t> di </a:t>
            </a:r>
            <a:r>
              <a:rPr dirty="0" err="1"/>
              <a:t>pompe</a:t>
            </a:r>
            <a:endParaRPr dirty="0"/>
          </a:p>
        </p:txBody>
      </p:sp>
      <p:sp>
        <p:nvSpPr>
          <p:cNvPr id="135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717529"/>
            <a:ext cx="10515600" cy="48213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600"/>
            </a:pPr>
            <a:endParaRPr dirty="0"/>
          </a:p>
          <a:p>
            <a:pPr>
              <a:lnSpc>
                <a:spcPct val="81000"/>
              </a:lnSpc>
              <a:tabLst>
                <a:tab pos="3155950" algn="l"/>
              </a:tabLst>
              <a:defRPr sz="2400"/>
            </a:pPr>
            <a:r>
              <a:rPr dirty="0" err="1"/>
              <a:t>Trasmissione</a:t>
            </a:r>
            <a:r>
              <a:rPr dirty="0"/>
              <a:t> di moto :  </a:t>
            </a:r>
            <a:r>
              <a:rPr dirty="0" err="1"/>
              <a:t>Operazione</a:t>
            </a:r>
            <a:r>
              <a:rPr dirty="0"/>
              <a:t> </a:t>
            </a:r>
            <a:r>
              <a:rPr dirty="0" err="1"/>
              <a:t>mediante</a:t>
            </a:r>
            <a:r>
              <a:rPr dirty="0"/>
              <a:t> la quale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mettere</a:t>
            </a:r>
            <a:r>
              <a:rPr dirty="0"/>
              <a:t>        		 in </a:t>
            </a:r>
            <a:r>
              <a:rPr dirty="0" err="1"/>
              <a:t>movimento</a:t>
            </a:r>
            <a:r>
              <a:rPr dirty="0"/>
              <a:t> il mezzo;</a:t>
            </a:r>
            <a:endParaRPr sz="2500" dirty="0"/>
          </a:p>
          <a:p>
            <a:pPr marL="0" indent="0">
              <a:lnSpc>
                <a:spcPct val="81000"/>
              </a:lnSpc>
              <a:buSzTx/>
              <a:buNone/>
              <a:defRPr sz="2600"/>
            </a:pPr>
            <a:endParaRPr sz="2500" dirty="0"/>
          </a:p>
          <a:p>
            <a:pPr>
              <a:lnSpc>
                <a:spcPct val="81000"/>
              </a:lnSpc>
              <a:defRPr sz="2400"/>
            </a:pPr>
            <a:r>
              <a:rPr dirty="0" err="1"/>
              <a:t>Sollevamento</a:t>
            </a:r>
            <a:r>
              <a:rPr dirty="0"/>
              <a:t> :                </a:t>
            </a:r>
            <a:r>
              <a:rPr dirty="0" err="1"/>
              <a:t>Operazione</a:t>
            </a:r>
            <a:r>
              <a:rPr dirty="0"/>
              <a:t>,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l’aiuto</a:t>
            </a:r>
            <a:r>
              <a:rPr dirty="0"/>
              <a:t> di </a:t>
            </a:r>
            <a:r>
              <a:rPr dirty="0" err="1"/>
              <a:t>pistoni</a:t>
            </a:r>
            <a:r>
              <a:rPr dirty="0"/>
              <a:t>      					      </a:t>
            </a:r>
            <a:r>
              <a:rPr dirty="0" err="1"/>
              <a:t>pneumatici</a:t>
            </a:r>
            <a:r>
              <a:rPr dirty="0"/>
              <a:t>, </a:t>
            </a:r>
            <a:r>
              <a:rPr dirty="0" err="1"/>
              <a:t>mediante</a:t>
            </a:r>
            <a:r>
              <a:rPr dirty="0"/>
              <a:t> la quale il mezzo </a:t>
            </a:r>
            <a:r>
              <a:rPr dirty="0" err="1"/>
              <a:t>può</a:t>
            </a:r>
            <a:r>
              <a:rPr dirty="0"/>
              <a:t> 				                   </a:t>
            </a:r>
            <a:r>
              <a:rPr dirty="0" err="1"/>
              <a:t>svolgere</a:t>
            </a:r>
            <a:r>
              <a:rPr dirty="0"/>
              <a:t> diverse </a:t>
            </a:r>
            <a:r>
              <a:rPr dirty="0" err="1"/>
              <a:t>attività</a:t>
            </a:r>
            <a:r>
              <a:rPr dirty="0"/>
              <a:t> (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sollevare</a:t>
            </a:r>
            <a:r>
              <a:rPr dirty="0"/>
              <a:t> 				                   </a:t>
            </a:r>
            <a:r>
              <a:rPr dirty="0" err="1"/>
              <a:t>l’utensile</a:t>
            </a:r>
            <a:r>
              <a:rPr dirty="0"/>
              <a:t> </a:t>
            </a:r>
            <a:r>
              <a:rPr dirty="0" err="1"/>
              <a:t>traino</a:t>
            </a:r>
            <a:r>
              <a:rPr dirty="0"/>
              <a:t> dal </a:t>
            </a:r>
            <a:r>
              <a:rPr dirty="0" err="1"/>
              <a:t>terreno</a:t>
            </a:r>
            <a:r>
              <a:rPr dirty="0"/>
              <a:t>);</a:t>
            </a:r>
            <a:endParaRPr sz="2500" dirty="0"/>
          </a:p>
          <a:p>
            <a:pPr marL="0" indent="0">
              <a:lnSpc>
                <a:spcPct val="81000"/>
              </a:lnSpc>
              <a:buNone/>
              <a:defRPr sz="2600"/>
            </a:pPr>
            <a:endParaRPr sz="2500" dirty="0"/>
          </a:p>
          <a:p>
            <a:pPr>
              <a:lnSpc>
                <a:spcPct val="81000"/>
              </a:lnSpc>
              <a:defRPr sz="2400"/>
            </a:pPr>
            <a:r>
              <a:rPr dirty="0" err="1"/>
              <a:t>Trasmissione</a:t>
            </a:r>
            <a:r>
              <a:rPr dirty="0"/>
              <a:t> di </a:t>
            </a:r>
            <a:r>
              <a:rPr dirty="0" err="1"/>
              <a:t>fluidi</a:t>
            </a:r>
            <a:r>
              <a:rPr dirty="0"/>
              <a:t> :  </a:t>
            </a:r>
            <a:r>
              <a:rPr dirty="0" err="1"/>
              <a:t>Operazione</a:t>
            </a:r>
            <a:r>
              <a:rPr dirty="0"/>
              <a:t> in cui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trasportato</a:t>
            </a:r>
            <a:r>
              <a:rPr dirty="0"/>
              <a:t> il 					         	      </a:t>
            </a:r>
            <a:r>
              <a:rPr dirty="0" err="1"/>
              <a:t>carburante</a:t>
            </a:r>
            <a:r>
              <a:rPr dirty="0"/>
              <a:t>, il </a:t>
            </a:r>
            <a:r>
              <a:rPr dirty="0" err="1"/>
              <a:t>liquido</a:t>
            </a:r>
            <a:r>
              <a:rPr dirty="0"/>
              <a:t> di </a:t>
            </a:r>
            <a:r>
              <a:rPr dirty="0" err="1"/>
              <a:t>raffreddamento</a:t>
            </a:r>
            <a:r>
              <a:rPr dirty="0"/>
              <a:t> del 				                   </a:t>
            </a:r>
            <a:r>
              <a:rPr dirty="0" err="1"/>
              <a:t>motore</a:t>
            </a:r>
            <a:r>
              <a:rPr dirty="0"/>
              <a:t> e </a:t>
            </a:r>
            <a:r>
              <a:rPr dirty="0" err="1"/>
              <a:t>l’olio</a:t>
            </a:r>
            <a:r>
              <a:rPr dirty="0"/>
              <a:t> </a:t>
            </a:r>
            <a:r>
              <a:rPr dirty="0" err="1"/>
              <a:t>idraulico</a:t>
            </a:r>
            <a:r>
              <a:rPr dirty="0"/>
              <a:t> per la </a:t>
            </a:r>
            <a:r>
              <a:rPr dirty="0" err="1"/>
              <a:t>servoguida</a:t>
            </a:r>
            <a:r>
              <a:rPr dirty="0"/>
              <a:t>.</a:t>
            </a:r>
            <a:endParaRPr sz="2500" dirty="0"/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rPr dirty="0"/>
              <a:t>                   </a:t>
            </a:r>
          </a:p>
        </p:txBody>
      </p:sp>
      <p:sp>
        <p:nvSpPr>
          <p:cNvPr id="13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1000">
              <a:schemeClr val="accent5">
                <a:lumMod val="95000"/>
                <a:lumOff val="5000"/>
                <a:alpha val="66000"/>
              </a:schemeClr>
            </a:gs>
            <a:gs pos="100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olo 1"/>
          <p:cNvSpPr txBox="1">
            <a:spLocks noGrp="1"/>
          </p:cNvSpPr>
          <p:nvPr>
            <p:ph type="title"/>
          </p:nvPr>
        </p:nvSpPr>
        <p:spPr>
          <a:xfrm>
            <a:off x="605564" y="0"/>
            <a:ext cx="12192000" cy="139087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                          </a:t>
            </a:r>
            <a:r>
              <a:rPr dirty="0" err="1"/>
              <a:t>Pompe</a:t>
            </a:r>
            <a:r>
              <a:rPr dirty="0"/>
              <a:t> </a:t>
            </a:r>
            <a:r>
              <a:rPr dirty="0" err="1"/>
              <a:t>utilizzate</a:t>
            </a:r>
            <a:r>
              <a:rPr dirty="0"/>
              <a:t> </a:t>
            </a:r>
          </a:p>
        </p:txBody>
      </p:sp>
      <p:sp>
        <p:nvSpPr>
          <p:cNvPr id="139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740131"/>
            <a:ext cx="10515600" cy="501253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rPr dirty="0" err="1"/>
              <a:t>Trasmissione</a:t>
            </a:r>
            <a:r>
              <a:rPr dirty="0"/>
              <a:t> di moto                   </a:t>
            </a:r>
            <a:r>
              <a:rPr lang="it-IT" dirty="0"/>
              <a:t>       </a:t>
            </a:r>
            <a:r>
              <a:rPr dirty="0"/>
              <a:t> </a:t>
            </a:r>
            <a:r>
              <a:rPr dirty="0" err="1"/>
              <a:t>pompa</a:t>
            </a:r>
            <a:r>
              <a:rPr dirty="0"/>
              <a:t> a </a:t>
            </a:r>
            <a:r>
              <a:rPr dirty="0" err="1"/>
              <a:t>pistoni</a:t>
            </a:r>
            <a:r>
              <a:rPr dirty="0"/>
              <a:t> </a:t>
            </a:r>
            <a:r>
              <a:rPr dirty="0" err="1"/>
              <a:t>assiali</a:t>
            </a:r>
            <a:r>
              <a:rPr dirty="0"/>
              <a:t> a </a:t>
            </a:r>
            <a:r>
              <a:rPr dirty="0" err="1"/>
              <a:t>piastra</a:t>
            </a:r>
            <a:r>
              <a:rPr dirty="0"/>
              <a:t> </a:t>
            </a:r>
            <a:r>
              <a:rPr dirty="0" err="1"/>
              <a:t>inclinata</a:t>
            </a:r>
            <a:r>
              <a:rPr dirty="0"/>
              <a:t>,			                                   </a:t>
            </a:r>
            <a:r>
              <a:rPr lang="it-IT" dirty="0"/>
              <a:t>        </a:t>
            </a:r>
            <a:r>
              <a:rPr dirty="0" err="1"/>
              <a:t>pompa</a:t>
            </a:r>
            <a:r>
              <a:rPr dirty="0"/>
              <a:t> a </a:t>
            </a:r>
            <a:r>
              <a:rPr dirty="0" err="1"/>
              <a:t>pistoni</a:t>
            </a:r>
            <a:r>
              <a:rPr dirty="0"/>
              <a:t> </a:t>
            </a:r>
            <a:r>
              <a:rPr dirty="0" err="1"/>
              <a:t>assiali</a:t>
            </a:r>
            <a:r>
              <a:rPr dirty="0"/>
              <a:t> a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inclinato</a:t>
            </a:r>
            <a:endParaRPr dirty="0"/>
          </a:p>
          <a:p>
            <a:pPr>
              <a:defRPr sz="2400"/>
            </a:pPr>
            <a:endParaRPr dirty="0"/>
          </a:p>
          <a:p>
            <a:endParaRPr sz="2400" dirty="0"/>
          </a:p>
          <a:p>
            <a:pPr>
              <a:defRPr sz="2400"/>
            </a:pPr>
            <a:r>
              <a:rPr dirty="0" err="1"/>
              <a:t>Sollevamento</a:t>
            </a:r>
            <a:r>
              <a:rPr dirty="0"/>
              <a:t>                              </a:t>
            </a:r>
            <a:r>
              <a:rPr lang="it-IT" dirty="0"/>
              <a:t>            </a:t>
            </a:r>
            <a:r>
              <a:rPr lang="it-IT" dirty="0" err="1"/>
              <a:t>po</a:t>
            </a:r>
            <a:r>
              <a:rPr dirty="0" err="1"/>
              <a:t>mpa</a:t>
            </a:r>
            <a:r>
              <a:rPr dirty="0"/>
              <a:t> a </a:t>
            </a:r>
            <a:r>
              <a:rPr dirty="0" err="1"/>
              <a:t>pistoni</a:t>
            </a:r>
            <a:r>
              <a:rPr dirty="0"/>
              <a:t> </a:t>
            </a:r>
            <a:r>
              <a:rPr dirty="0" err="1"/>
              <a:t>assiali</a:t>
            </a:r>
            <a:r>
              <a:rPr dirty="0"/>
              <a:t> a </a:t>
            </a:r>
            <a:r>
              <a:rPr dirty="0" err="1"/>
              <a:t>piastra</a:t>
            </a:r>
            <a:r>
              <a:rPr dirty="0"/>
              <a:t> </a:t>
            </a:r>
            <a:r>
              <a:rPr dirty="0" err="1"/>
              <a:t>inclinata</a:t>
            </a:r>
            <a:r>
              <a:rPr dirty="0"/>
              <a:t>,</a:t>
            </a:r>
            <a:endParaRPr lang="it-IT" dirty="0"/>
          </a:p>
          <a:p>
            <a:pPr marL="0" indent="0">
              <a:buNone/>
              <a:defRPr sz="2400"/>
            </a:pPr>
            <a:r>
              <a:rPr lang="it-IT" dirty="0"/>
              <a:t>                                                                                </a:t>
            </a:r>
            <a:r>
              <a:rPr dirty="0"/>
              <a:t> </a:t>
            </a:r>
            <a:r>
              <a:rPr dirty="0" err="1"/>
              <a:t>pompa</a:t>
            </a:r>
            <a:r>
              <a:rPr dirty="0"/>
              <a:t> ad </a:t>
            </a:r>
            <a:r>
              <a:rPr dirty="0" err="1"/>
              <a:t>ingranaggi</a:t>
            </a:r>
            <a:r>
              <a:rPr dirty="0"/>
              <a:t> </a:t>
            </a:r>
            <a:r>
              <a:rPr dirty="0" err="1"/>
              <a:t>esterni</a:t>
            </a:r>
            <a:endParaRPr dirty="0"/>
          </a:p>
          <a:p>
            <a:pPr>
              <a:defRPr sz="2400"/>
            </a:pPr>
            <a:endParaRPr dirty="0"/>
          </a:p>
          <a:p>
            <a:pPr marL="0" indent="0">
              <a:buSzTx/>
              <a:buNone/>
              <a:defRPr sz="2400"/>
            </a:pPr>
            <a:endParaRPr dirty="0"/>
          </a:p>
          <a:p>
            <a:pPr>
              <a:defRPr sz="2400"/>
            </a:pPr>
            <a:r>
              <a:rPr dirty="0" err="1"/>
              <a:t>Trasmissione</a:t>
            </a:r>
            <a:r>
              <a:rPr dirty="0"/>
              <a:t> di </a:t>
            </a:r>
            <a:r>
              <a:rPr dirty="0" err="1"/>
              <a:t>fluidi</a:t>
            </a:r>
            <a:r>
              <a:rPr dirty="0"/>
              <a:t>                   </a:t>
            </a:r>
            <a:r>
              <a:rPr lang="it-IT" dirty="0"/>
              <a:t>           </a:t>
            </a:r>
            <a:r>
              <a:rPr dirty="0"/>
              <a:t>  </a:t>
            </a:r>
            <a:r>
              <a:rPr dirty="0" err="1"/>
              <a:t>pompa</a:t>
            </a:r>
            <a:r>
              <a:rPr dirty="0"/>
              <a:t> a </a:t>
            </a:r>
            <a:r>
              <a:rPr dirty="0" err="1"/>
              <a:t>lamelle</a:t>
            </a:r>
            <a:r>
              <a:rPr dirty="0"/>
              <a:t>, </a:t>
            </a:r>
            <a:r>
              <a:rPr dirty="0" err="1"/>
              <a:t>pompa</a:t>
            </a:r>
            <a:r>
              <a:rPr dirty="0"/>
              <a:t> </a:t>
            </a:r>
            <a:r>
              <a:rPr dirty="0" err="1"/>
              <a:t>centrifuga</a:t>
            </a:r>
            <a:r>
              <a:rPr dirty="0"/>
              <a:t>, 					                      </a:t>
            </a:r>
            <a:r>
              <a:rPr lang="it-IT" dirty="0"/>
              <a:t>    </a:t>
            </a:r>
            <a:r>
              <a:rPr dirty="0" err="1"/>
              <a:t>pompa</a:t>
            </a:r>
            <a:r>
              <a:rPr dirty="0"/>
              <a:t> ad </a:t>
            </a:r>
            <a:r>
              <a:rPr dirty="0" err="1"/>
              <a:t>ingranaggi</a:t>
            </a:r>
            <a:r>
              <a:rPr dirty="0"/>
              <a:t> </a:t>
            </a:r>
            <a:r>
              <a:rPr dirty="0" err="1"/>
              <a:t>interni</a:t>
            </a:r>
            <a:endParaRPr dirty="0"/>
          </a:p>
        </p:txBody>
      </p:sp>
      <p:sp>
        <p:nvSpPr>
          <p:cNvPr id="140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0" name="Freccia destra 7">
            <a:extLst>
              <a:ext uri="{FF2B5EF4-FFF2-40B4-BE49-F238E27FC236}">
                <a16:creationId xmlns:a16="http://schemas.microsoft.com/office/drawing/2014/main" id="{CC7657D7-F659-3D4E-8A48-D2AC7EF80DDC}"/>
              </a:ext>
            </a:extLst>
          </p:cNvPr>
          <p:cNvSpPr/>
          <p:nvPr/>
        </p:nvSpPr>
        <p:spPr>
          <a:xfrm>
            <a:off x="3885169" y="1883298"/>
            <a:ext cx="1068336" cy="21676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Freccia destra 7">
            <a:extLst>
              <a:ext uri="{FF2B5EF4-FFF2-40B4-BE49-F238E27FC236}">
                <a16:creationId xmlns:a16="http://schemas.microsoft.com/office/drawing/2014/main" id="{71C3BD60-BEDD-974B-BC11-6F8C8C0A9041}"/>
              </a:ext>
            </a:extLst>
          </p:cNvPr>
          <p:cNvSpPr/>
          <p:nvPr/>
        </p:nvSpPr>
        <p:spPr>
          <a:xfrm>
            <a:off x="3885169" y="3555665"/>
            <a:ext cx="1068336" cy="21676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Freccia destra 7">
            <a:extLst>
              <a:ext uri="{FF2B5EF4-FFF2-40B4-BE49-F238E27FC236}">
                <a16:creationId xmlns:a16="http://schemas.microsoft.com/office/drawing/2014/main" id="{9191D6CE-1D3F-DF4F-B157-D659740AA0E4}"/>
              </a:ext>
            </a:extLst>
          </p:cNvPr>
          <p:cNvSpPr/>
          <p:nvPr/>
        </p:nvSpPr>
        <p:spPr>
          <a:xfrm>
            <a:off x="3885169" y="5385473"/>
            <a:ext cx="1068336" cy="21676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1000">
                <a:schemeClr val="accent5">
                  <a:lumMod val="95000"/>
                  <a:lumOff val="5000"/>
                  <a:alpha val="66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build="p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748</Words>
  <Application>Microsoft Macintosh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di Office</vt:lpstr>
      <vt:lpstr>               PROGETTAZIONE ED UTILIZZO DELLA MACCHINA REVERSIBILE POMPA/TURBINA ITEG NEI MEZZI AGRICOLI</vt:lpstr>
      <vt:lpstr>  ITEG</vt:lpstr>
      <vt:lpstr>Rotore</vt:lpstr>
      <vt:lpstr>        Statore</vt:lpstr>
      <vt:lpstr>     Case</vt:lpstr>
      <vt:lpstr>  Assieme</vt:lpstr>
      <vt:lpstr>                       Modello matematico</vt:lpstr>
      <vt:lpstr>Processi nei mezzi agricoli attraverso l’utilizzo di pompe</vt:lpstr>
      <vt:lpstr>                          Pompe utilizzate </vt:lpstr>
      <vt:lpstr>                        Vantaggi di ITEG</vt:lpstr>
      <vt:lpstr>                       Conclusione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PROGETTAZIONE ED UTILIZZO DELLA MACCHINA REVERSIBILE POMPA/TURBINA ITEG NEI MEZZI AGRICOLI</dc:title>
  <cp:lastModifiedBy>Nicolò Manfredi</cp:lastModifiedBy>
  <cp:revision>8</cp:revision>
  <dcterms:modified xsi:type="dcterms:W3CDTF">2021-02-20T16:38:37Z</dcterms:modified>
</cp:coreProperties>
</file>