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57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13/07/2013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13/07/2013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13/07/2013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13/07/2013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dmin,ch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innovabili.i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60704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it-IT" sz="49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AUTISMO SENZA FRONTIERE</a:t>
            </a:r>
            <a:r>
              <a:rPr lang="it-IT" sz="49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49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9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49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dirty="0" smtClean="0">
                <a:solidFill>
                  <a:schemeClr val="tx2"/>
                </a:solidFill>
              </a:rPr>
              <a:t/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sz="3100" dirty="0" smtClean="0">
                <a:solidFill>
                  <a:schemeClr val="tx2"/>
                </a:solidFill>
              </a:rPr>
              <a:t>INCONTRO – DIBATTITO 	Sabato 13 luglio 2013</a:t>
            </a:r>
            <a:br>
              <a:rPr lang="it-IT" sz="3100" dirty="0" smtClean="0">
                <a:solidFill>
                  <a:schemeClr val="tx2"/>
                </a:solidFill>
              </a:rPr>
            </a:br>
            <a:r>
              <a:rPr lang="it-IT" sz="3100" dirty="0" smtClean="0">
                <a:solidFill>
                  <a:schemeClr val="tx2"/>
                </a:solidFill>
              </a:rPr>
              <a:t/>
            </a:r>
            <a:br>
              <a:rPr lang="it-IT" sz="3100" dirty="0" smtClean="0">
                <a:solidFill>
                  <a:schemeClr val="tx2"/>
                </a:solidFill>
              </a:rPr>
            </a:br>
            <a:r>
              <a:rPr lang="it-IT" sz="3100" dirty="0" smtClean="0">
                <a:solidFill>
                  <a:schemeClr val="tx2"/>
                </a:solidFill>
              </a:rPr>
              <a:t>Albergo Milano, piazza </a:t>
            </a:r>
            <a:r>
              <a:rPr lang="it-IT" sz="3100" dirty="0" err="1" smtClean="0">
                <a:solidFill>
                  <a:schemeClr val="tx2"/>
                </a:solidFill>
              </a:rPr>
              <a:t>Berini</a:t>
            </a:r>
            <a:r>
              <a:rPr lang="it-IT" sz="3100" dirty="0" smtClean="0">
                <a:solidFill>
                  <a:schemeClr val="tx2"/>
                </a:solidFill>
              </a:rPr>
              <a:t> 6</a:t>
            </a:r>
            <a:br>
              <a:rPr lang="it-IT" sz="3100" dirty="0" smtClean="0">
                <a:solidFill>
                  <a:schemeClr val="tx2"/>
                </a:solidFill>
              </a:rPr>
            </a:br>
            <a:r>
              <a:rPr lang="it-IT" sz="3100" dirty="0" smtClean="0">
                <a:solidFill>
                  <a:schemeClr val="tx2"/>
                </a:solidFill>
              </a:rPr>
              <a:t>Marzio (Va)</a:t>
            </a:r>
            <a:r>
              <a:rPr lang="it-IT" dirty="0" smtClean="0">
                <a:solidFill>
                  <a:schemeClr val="tx2"/>
                </a:solidFill>
              </a:rPr>
              <a:t/>
            </a:r>
            <a:br>
              <a:rPr lang="it-IT" dirty="0" smtClean="0">
                <a:solidFill>
                  <a:schemeClr val="tx2"/>
                </a:solidFill>
              </a:rPr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5323656"/>
            <a:ext cx="6400800" cy="76964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dott.sa Serena </a:t>
            </a:r>
            <a:r>
              <a:rPr lang="en-US" dirty="0" err="1" smtClean="0">
                <a:solidFill>
                  <a:schemeClr val="tx2"/>
                </a:solidFill>
              </a:rPr>
              <a:t>Corbetta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serena.corbetta@hotmail.it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Un </a:t>
            </a:r>
            <a:r>
              <a:rPr lang="en-US" sz="3600" dirty="0" err="1" smtClean="0">
                <a:solidFill>
                  <a:schemeClr val="tx2"/>
                </a:solidFill>
              </a:rPr>
              <a:t>recente</a:t>
            </a:r>
            <a:r>
              <a:rPr lang="en-US" sz="3600" dirty="0" smtClean="0">
                <a:solidFill>
                  <a:schemeClr val="tx2"/>
                </a:solidFill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</a:rPr>
              <a:t>importante</a:t>
            </a:r>
            <a:r>
              <a:rPr lang="en-US" sz="3600" dirty="0" smtClean="0">
                <a:solidFill>
                  <a:schemeClr val="tx2"/>
                </a:solidFill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</a:rPr>
              <a:t>intervento</a:t>
            </a:r>
            <a:r>
              <a:rPr lang="en-US" sz="3600" dirty="0" smtClean="0">
                <a:solidFill>
                  <a:schemeClr val="tx2"/>
                </a:solidFill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</a:rPr>
              <a:t>normativo</a:t>
            </a:r>
            <a:r>
              <a:rPr lang="en-US" sz="3600" dirty="0" smtClean="0">
                <a:solidFill>
                  <a:schemeClr val="tx2"/>
                </a:solidFill>
              </a:rPr>
              <a:t>: </a:t>
            </a:r>
            <a:br>
              <a:rPr lang="en-US" sz="3600" dirty="0" smtClean="0">
                <a:solidFill>
                  <a:schemeClr val="tx2"/>
                </a:solidFill>
              </a:rPr>
            </a:br>
            <a:r>
              <a:rPr lang="en-US" sz="3600" b="1" dirty="0" smtClean="0">
                <a:solidFill>
                  <a:schemeClr val="tx2"/>
                </a:solidFill>
              </a:rPr>
              <a:t>la </a:t>
            </a:r>
            <a:r>
              <a:rPr lang="en-US" sz="3600" b="1" dirty="0" err="1" smtClean="0">
                <a:solidFill>
                  <a:schemeClr val="tx2"/>
                </a:solidFill>
              </a:rPr>
              <a:t>Convenzione</a:t>
            </a:r>
            <a:r>
              <a:rPr lang="en-US" sz="3600" b="1" dirty="0" smtClean="0">
                <a:solidFill>
                  <a:schemeClr val="tx2"/>
                </a:solidFill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</a:rPr>
              <a:t>di</a:t>
            </a:r>
            <a:r>
              <a:rPr lang="en-US" sz="3600" b="1" dirty="0" smtClean="0">
                <a:solidFill>
                  <a:schemeClr val="tx2"/>
                </a:solidFill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</a:rPr>
              <a:t>Minamata</a:t>
            </a:r>
            <a:r>
              <a:rPr lang="en-US" sz="3600" b="1" dirty="0" smtClean="0">
                <a:solidFill>
                  <a:schemeClr val="tx2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36504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it-IT" b="1" dirty="0" err="1" smtClean="0"/>
              <a:t>Achim</a:t>
            </a:r>
            <a:r>
              <a:rPr lang="it-IT" b="1" dirty="0" smtClean="0"/>
              <a:t> Steiner</a:t>
            </a:r>
            <a:r>
              <a:rPr lang="it-IT" dirty="0" smtClean="0"/>
              <a:t>, sottosegretario generale e direttore esecutivo del Programma ambiente delle Nazioni Unite (UNEP) che ha convocato i negoziati tra gli oltre 140 stati membri a Ginevra: </a:t>
            </a:r>
          </a:p>
          <a:p>
            <a:pPr marL="514350" indent="-514350">
              <a:buNone/>
            </a:pPr>
            <a:r>
              <a:rPr lang="it-IT" dirty="0" smtClean="0"/>
              <a:t>"</a:t>
            </a:r>
            <a:r>
              <a:rPr lang="it-IT" i="1" dirty="0" smtClean="0"/>
              <a:t>Dopo complesse e lunghe sessioni notturne qui a Ginevra, le nazioni hanno oggi </a:t>
            </a:r>
            <a:r>
              <a:rPr lang="it-IT" b="1" i="1" dirty="0" smtClean="0">
                <a:solidFill>
                  <a:schemeClr val="tx2"/>
                </a:solidFill>
              </a:rPr>
              <a:t>posto le basi per una risposta globale </a:t>
            </a:r>
            <a:r>
              <a:rPr lang="it-IT" i="1" dirty="0" smtClean="0"/>
              <a:t>ad un inquinante la cui notorietà è riconosciuta da oltre un secolo. </a:t>
            </a:r>
            <a:r>
              <a:rPr lang="it-IT" b="1" i="1" dirty="0" smtClean="0">
                <a:solidFill>
                  <a:schemeClr val="tx2"/>
                </a:solidFill>
              </a:rPr>
              <a:t>Tutti nel mondo potranno beneficiare </a:t>
            </a:r>
            <a:r>
              <a:rPr lang="it-IT" i="1" dirty="0" smtClean="0"/>
              <a:t>delle decisioni prese questa settimana a Ginevra, in particolare, i lavoratori e le famiglie di piccoli cercatori d'oro, i popoli dell'Artico e di </a:t>
            </a:r>
            <a:r>
              <a:rPr lang="it-IT" b="1" i="1" dirty="0" smtClean="0">
                <a:solidFill>
                  <a:schemeClr val="tx2"/>
                </a:solidFill>
              </a:rPr>
              <a:t>questa generazione di madri e bambini e le generazioni a venire</a:t>
            </a:r>
            <a:r>
              <a:rPr lang="it-IT" i="1" dirty="0" smtClean="0"/>
              <a:t>. Non vedo l'ora di assistere alla rapida ratifica della Convenzione di </a:t>
            </a:r>
            <a:r>
              <a:rPr lang="it-IT" i="1" dirty="0" err="1" smtClean="0"/>
              <a:t>Minamata</a:t>
            </a:r>
            <a:r>
              <a:rPr lang="it-IT" i="1" dirty="0" smtClean="0"/>
              <a:t> in modo che entri in vigore il più presto possibile</a:t>
            </a:r>
            <a:r>
              <a:rPr lang="it-IT" dirty="0" smtClean="0"/>
              <a:t>"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chemeClr val="tx2"/>
                </a:solidFill>
              </a:rPr>
              <a:t>Risultati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raggiunti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62500" lnSpcReduction="20000"/>
          </a:bodyPr>
          <a:lstStyle/>
          <a:p>
            <a:r>
              <a:rPr lang="it-IT" b="1" dirty="0" smtClean="0"/>
              <a:t>Divieto di  apertura di nuove miniere </a:t>
            </a:r>
            <a:r>
              <a:rPr lang="it-IT" dirty="0" smtClean="0"/>
              <a:t>di mercurio e l'esercizio di quelle esistenti è autorizzato per un periodo massimo di 15 anni dall'entrata in vigore della Convenzione</a:t>
            </a:r>
          </a:p>
          <a:p>
            <a:r>
              <a:rPr lang="it-IT" b="1" dirty="0" smtClean="0"/>
              <a:t>Banditi  i prodotti contenenti mercurio per i quali esistono già oggi alternative equiparabili </a:t>
            </a:r>
            <a:r>
              <a:rPr lang="it-IT" dirty="0" smtClean="0"/>
              <a:t>saranno vietati a partire dal 2020. Tale regola vale ad esempio per batterie, interruttori, relais, determinati tipi di lampade nonché strumenti di misurazione quali barometri, manometri, termometri e sfigmomanometri.</a:t>
            </a:r>
          </a:p>
          <a:p>
            <a:r>
              <a:rPr lang="it-IT" b="1" dirty="0" smtClean="0"/>
              <a:t>Obbligo di riduzione dell’impiego di amalgama dentale </a:t>
            </a:r>
            <a:r>
              <a:rPr lang="it-IT" dirty="0" smtClean="0"/>
              <a:t>contenente mercurio mediante applicazione di misure concrete.</a:t>
            </a:r>
          </a:p>
          <a:p>
            <a:r>
              <a:rPr lang="it-IT" b="1" dirty="0" smtClean="0"/>
              <a:t>Disciplina dei processi che prevedono l'utilizzo di mercurio</a:t>
            </a:r>
            <a:r>
              <a:rPr lang="it-IT" dirty="0" smtClean="0"/>
              <a:t>. </a:t>
            </a:r>
          </a:p>
          <a:p>
            <a:pPr lvl="1"/>
            <a:r>
              <a:rPr lang="it-IT" dirty="0" smtClean="0"/>
              <a:t>dal 2025 saranno proibiti impianti per elettrolisi </a:t>
            </a:r>
            <a:r>
              <a:rPr lang="it-IT" dirty="0" err="1" smtClean="0"/>
              <a:t>cloroalcalina</a:t>
            </a:r>
            <a:r>
              <a:rPr lang="it-IT" dirty="0" smtClean="0"/>
              <a:t> secondo il procedimento per amalgama</a:t>
            </a:r>
          </a:p>
          <a:p>
            <a:pPr lvl="1"/>
            <a:r>
              <a:rPr lang="it-IT" dirty="0" smtClean="0"/>
              <a:t>dal 2018 la produzione di acetaldeide con (componenti di) mercurio quale catalizzatore</a:t>
            </a:r>
          </a:p>
          <a:p>
            <a:pPr lvl="1"/>
            <a:r>
              <a:rPr lang="it-IT" dirty="0" smtClean="0"/>
              <a:t>per alcuni processi, invece di fissare un termine vengono disposte misure vincolanti volte a ridurre l'utilizzo del mercurio, corredate da obiettivi quantificabili. Rientrano tra questi processi la produzione di cloruro di vinile </a:t>
            </a:r>
            <a:r>
              <a:rPr lang="it-IT" dirty="0" err="1" smtClean="0"/>
              <a:t>monomero</a:t>
            </a:r>
            <a:r>
              <a:rPr lang="it-IT" dirty="0" smtClean="0"/>
              <a:t> (</a:t>
            </a:r>
            <a:r>
              <a:rPr lang="it-IT" dirty="0" err="1" smtClean="0"/>
              <a:t>cloroetene</a:t>
            </a:r>
            <a:r>
              <a:rPr lang="it-IT" dirty="0" smtClean="0"/>
              <a:t>) e di poliuretano mediante catalizzatori contenenti mercurio, nonché la produzione di metilato di sodio, metilato di potassio, </a:t>
            </a:r>
            <a:r>
              <a:rPr lang="it-IT" dirty="0" err="1" smtClean="0"/>
              <a:t>etilato</a:t>
            </a:r>
            <a:r>
              <a:rPr lang="it-IT" dirty="0" smtClean="0"/>
              <a:t> di sodio o </a:t>
            </a:r>
            <a:r>
              <a:rPr lang="it-IT" dirty="0" err="1" smtClean="0"/>
              <a:t>etilato</a:t>
            </a:r>
            <a:r>
              <a:rPr lang="it-IT" dirty="0" smtClean="0"/>
              <a:t> di potassio.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976664"/>
          </a:xfrm>
        </p:spPr>
        <p:txBody>
          <a:bodyPr>
            <a:normAutofit fontScale="70000" lnSpcReduction="20000"/>
          </a:bodyPr>
          <a:lstStyle/>
          <a:p>
            <a:r>
              <a:rPr lang="it-IT" b="1" dirty="0" smtClean="0"/>
              <a:t>Limitazione del commercio internazionale di mercurio ai soli scopi ammessi dalla Convenzione o a fini di smaltimento</a:t>
            </a:r>
            <a:r>
              <a:rPr lang="it-IT" dirty="0" smtClean="0"/>
              <a:t>. Vi è inoltre l'obbligo di richiedere un'autorizzazione scritta (</a:t>
            </a:r>
            <a:r>
              <a:rPr lang="it-IT" dirty="0" err="1" smtClean="0"/>
              <a:t>prior</a:t>
            </a:r>
            <a:r>
              <a:rPr lang="it-IT" dirty="0" smtClean="0"/>
              <a:t> </a:t>
            </a:r>
            <a:r>
              <a:rPr lang="it-IT" dirty="0" err="1" smtClean="0"/>
              <a:t>informed</a:t>
            </a:r>
            <a:r>
              <a:rPr lang="it-IT" dirty="0" smtClean="0"/>
              <a:t> </a:t>
            </a:r>
            <a:r>
              <a:rPr lang="it-IT" dirty="0" err="1" smtClean="0"/>
              <a:t>consent</a:t>
            </a:r>
            <a:r>
              <a:rPr lang="it-IT" dirty="0" smtClean="0"/>
              <a:t> - PIC).</a:t>
            </a:r>
          </a:p>
          <a:p>
            <a:r>
              <a:rPr lang="it-IT" dirty="0" smtClean="0"/>
              <a:t>Introdotti </a:t>
            </a:r>
            <a:r>
              <a:rPr lang="it-IT" b="1" dirty="0" smtClean="0"/>
              <a:t>limiti di emissione in atmosfera </a:t>
            </a:r>
            <a:r>
              <a:rPr lang="it-IT" dirty="0" smtClean="0"/>
              <a:t>e obbligo di applicazione delle </a:t>
            </a:r>
            <a:r>
              <a:rPr lang="it-IT" b="1" dirty="0" smtClean="0"/>
              <a:t>BAT</a:t>
            </a:r>
            <a:r>
              <a:rPr lang="it-IT" dirty="0" smtClean="0"/>
              <a:t> </a:t>
            </a:r>
          </a:p>
          <a:p>
            <a:r>
              <a:rPr lang="it-IT" b="1" dirty="0" smtClean="0"/>
              <a:t>Obiettivo di riduzione e progressiva eliminazione del mercurio anche nei Paesi in cui si pratica l'estrazione di oro artigianale e su piccola scala </a:t>
            </a:r>
            <a:r>
              <a:rPr lang="it-IT" dirty="0" smtClean="0"/>
              <a:t>(«</a:t>
            </a:r>
            <a:r>
              <a:rPr lang="it-IT" dirty="0" err="1" smtClean="0"/>
              <a:t>artisanal</a:t>
            </a:r>
            <a:r>
              <a:rPr lang="it-IT" dirty="0" smtClean="0"/>
              <a:t> and </a:t>
            </a:r>
            <a:r>
              <a:rPr lang="it-IT" dirty="0" err="1" smtClean="0"/>
              <a:t>small</a:t>
            </a:r>
            <a:r>
              <a:rPr lang="it-IT" dirty="0" smtClean="0"/>
              <a:t> scale </a:t>
            </a:r>
            <a:r>
              <a:rPr lang="it-IT" dirty="0" err="1" smtClean="0"/>
              <a:t>gold</a:t>
            </a:r>
            <a:r>
              <a:rPr lang="it-IT" dirty="0" smtClean="0"/>
              <a:t> </a:t>
            </a:r>
            <a:r>
              <a:rPr lang="it-IT" dirty="0" err="1" smtClean="0"/>
              <a:t>mining</a:t>
            </a:r>
            <a:r>
              <a:rPr lang="it-IT" dirty="0" smtClean="0"/>
              <a:t>», «ASGM»)</a:t>
            </a:r>
          </a:p>
          <a:p>
            <a:r>
              <a:rPr lang="it-IT" dirty="0" smtClean="0"/>
              <a:t>Individuazione di disposizioni per la </a:t>
            </a:r>
            <a:r>
              <a:rPr lang="it-IT" b="1" dirty="0" smtClean="0"/>
              <a:t>corretta gestione dei rifiuti </a:t>
            </a:r>
            <a:r>
              <a:rPr lang="it-IT" dirty="0" smtClean="0"/>
              <a:t>di mercurio  </a:t>
            </a:r>
          </a:p>
          <a:p>
            <a:r>
              <a:rPr lang="it-IT" dirty="0" smtClean="0"/>
              <a:t>Definizione di un meccanismo più efficiente e più efficace per la </a:t>
            </a:r>
            <a:r>
              <a:rPr lang="it-IT" b="1" dirty="0" smtClean="0"/>
              <a:t>verifica del rispetto degli obblighi </a:t>
            </a:r>
            <a:r>
              <a:rPr lang="it-IT" dirty="0" smtClean="0"/>
              <a:t>delle Parti contraenti e per l'adozione di misure appropriate.</a:t>
            </a:r>
          </a:p>
          <a:p>
            <a:r>
              <a:rPr lang="it-IT" dirty="0" smtClean="0"/>
              <a:t>Introduzione di un </a:t>
            </a:r>
            <a:r>
              <a:rPr lang="it-IT" b="1" dirty="0" smtClean="0"/>
              <a:t>finanziamento multilaterale </a:t>
            </a:r>
            <a:r>
              <a:rPr lang="it-IT" dirty="0" smtClean="0"/>
              <a:t>coerente ed efficiente tramite il Fondo mondiale per l'ambiente (GEF), in combinazione con ulteriori fonti di finanziamento.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Fonte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www.admin,ch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Le </a:t>
            </a:r>
            <a:r>
              <a:rPr lang="en-US" sz="3200" dirty="0" err="1" smtClean="0">
                <a:solidFill>
                  <a:schemeClr val="tx2"/>
                </a:solidFill>
              </a:rPr>
              <a:t>esenzioni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Annex A</a:t>
            </a:r>
          </a:p>
          <a:p>
            <a:pPr>
              <a:buNone/>
            </a:pPr>
            <a:r>
              <a:rPr lang="en-US" b="1" dirty="0" smtClean="0"/>
              <a:t>Mercury-added products</a:t>
            </a:r>
          </a:p>
          <a:p>
            <a:pPr>
              <a:buNone/>
            </a:pPr>
            <a:r>
              <a:rPr lang="en-US" dirty="0" smtClean="0"/>
              <a:t>The following products are excluded from this Annex: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Products essential for civil protection and military uses;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Products for research, calibration of instrumentation, for use as reference standard;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Where no feasible mercury-free alternative for replacement is available, switches and relays,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cold cathode fluorescent lamps and external electrode fluorescent lamps (CCFL and EEFL) for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electronic displays, and measuring devices;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Products used in traditional or religious practices; and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4000" b="1" dirty="0" smtClean="0">
                <a:solidFill>
                  <a:schemeClr val="tx2"/>
                </a:solidFill>
              </a:rPr>
              <a:t>Vaccines containing </a:t>
            </a:r>
            <a:r>
              <a:rPr lang="en-US" sz="4000" b="1" dirty="0" err="1" smtClean="0">
                <a:solidFill>
                  <a:schemeClr val="tx2"/>
                </a:solidFill>
              </a:rPr>
              <a:t>thiomersal</a:t>
            </a:r>
            <a:r>
              <a:rPr lang="en-US" sz="4000" b="1" dirty="0" smtClean="0">
                <a:solidFill>
                  <a:schemeClr val="tx2"/>
                </a:solidFill>
              </a:rPr>
              <a:t> as preservatives</a:t>
            </a:r>
            <a:r>
              <a:rPr lang="en-US" b="1" dirty="0" smtClean="0">
                <a:solidFill>
                  <a:schemeClr val="tx2"/>
                </a:solidFill>
              </a:rPr>
              <a:t>.</a:t>
            </a:r>
            <a:endParaRPr lang="en-US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600" b="1" i="1" dirty="0" smtClean="0">
              <a:solidFill>
                <a:schemeClr val="tx2"/>
              </a:solidFill>
              <a:latin typeface="Vivaldi" pitchFamily="66" charset="0"/>
            </a:endParaRPr>
          </a:p>
          <a:p>
            <a:pPr algn="ctr">
              <a:buNone/>
            </a:pPr>
            <a:r>
              <a:rPr lang="en-US" sz="6600" b="1" i="1" dirty="0" smtClean="0">
                <a:solidFill>
                  <a:schemeClr val="tx2"/>
                </a:solidFill>
                <a:latin typeface="Vivaldi" pitchFamily="66" charset="0"/>
              </a:rPr>
              <a:t>Grazie per l’attenzione</a:t>
            </a:r>
            <a:endParaRPr lang="en-US" sz="6600" b="1" i="1" dirty="0">
              <a:solidFill>
                <a:schemeClr val="tx2"/>
              </a:solidFill>
              <a:latin typeface="Vivaldi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chemeClr val="tx2"/>
                </a:solidFill>
              </a:rPr>
              <a:t>Autismo</a:t>
            </a:r>
            <a:r>
              <a:rPr lang="en-US" b="1" dirty="0" smtClean="0">
                <a:solidFill>
                  <a:schemeClr val="tx2"/>
                </a:solidFill>
              </a:rPr>
              <a:t> e </a:t>
            </a:r>
            <a:r>
              <a:rPr lang="en-US" b="1" dirty="0" err="1" smtClean="0">
                <a:solidFill>
                  <a:schemeClr val="tx2"/>
                </a:solidFill>
              </a:rPr>
              <a:t>Ambiente</a:t>
            </a:r>
            <a:r>
              <a:rPr lang="en-US" b="1" dirty="0" smtClean="0">
                <a:solidFill>
                  <a:schemeClr val="tx2"/>
                </a:solidFill>
              </a:rPr>
              <a:t>/</a:t>
            </a:r>
            <a:r>
              <a:rPr lang="en-US" b="1" dirty="0" err="1" smtClean="0">
                <a:solidFill>
                  <a:schemeClr val="tx2"/>
                </a:solidFill>
              </a:rPr>
              <a:t>Inquinamento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4339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/>
              <a:t>In un recentissimo studio pubblicato il 18 giugno 2013 sulla </a:t>
            </a:r>
            <a:r>
              <a:rPr lang="en-US" dirty="0" err="1" smtClean="0"/>
              <a:t>rivista</a:t>
            </a:r>
            <a:r>
              <a:rPr lang="en-US" dirty="0" smtClean="0"/>
              <a:t> </a:t>
            </a:r>
            <a:r>
              <a:rPr lang="en-US" i="1" dirty="0" smtClean="0"/>
              <a:t>Environmental Health Perspectives</a:t>
            </a:r>
            <a:r>
              <a:rPr lang="en-US" dirty="0" smtClean="0"/>
              <a:t>,</a:t>
            </a:r>
            <a:r>
              <a:rPr lang="it-IT" dirty="0" smtClean="0"/>
              <a:t> i ricercatori della “Harvard </a:t>
            </a:r>
            <a:r>
              <a:rPr lang="it-IT" dirty="0" err="1" smtClean="0"/>
              <a:t>School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Public </a:t>
            </a:r>
            <a:r>
              <a:rPr lang="it-IT" dirty="0" err="1" smtClean="0"/>
              <a:t>Health</a:t>
            </a:r>
            <a:r>
              <a:rPr lang="it-IT" dirty="0" smtClean="0"/>
              <a:t>” (HSPH) sostengono che</a:t>
            </a:r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	</a:t>
            </a:r>
            <a:r>
              <a:rPr lang="it-IT" b="1" i="1" dirty="0" smtClean="0"/>
              <a:t>l'esposizione precoce (già a partire dalla vita intrauterina) a sostanze inquinanti, tra cui il particolato diesel, il </a:t>
            </a:r>
            <a:r>
              <a:rPr lang="it-IT" b="1" i="1" dirty="0" smtClean="0">
                <a:solidFill>
                  <a:schemeClr val="tx2"/>
                </a:solidFill>
              </a:rPr>
              <a:t>mercurio</a:t>
            </a:r>
            <a:r>
              <a:rPr lang="it-IT" b="1" i="1" dirty="0" smtClean="0"/>
              <a:t> e il piombo, potrebbero incrementare il rischio di disturbi autistici</a:t>
            </a:r>
            <a:r>
              <a:rPr lang="it-IT" dirty="0" smtClean="0"/>
              <a:t>.</a:t>
            </a:r>
            <a:br>
              <a:rPr lang="it-IT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dirty="0" smtClean="0"/>
              <a:t>In particolare, </a:t>
            </a:r>
            <a:r>
              <a:rPr lang="it-IT" b="1" dirty="0" smtClean="0"/>
              <a:t>Marc </a:t>
            </a:r>
            <a:r>
              <a:rPr lang="it-IT" b="1" dirty="0" err="1" smtClean="0"/>
              <a:t>Weisskopf</a:t>
            </a:r>
            <a:r>
              <a:rPr lang="it-IT" dirty="0" smtClean="0"/>
              <a:t>, autore dello studio e professore associato di epidemiologia ambientale e occupazionale, </a:t>
            </a:r>
          </a:p>
          <a:p>
            <a:pPr>
              <a:buNone/>
            </a:pPr>
            <a:r>
              <a:rPr lang="it-IT" dirty="0" smtClean="0"/>
              <a:t>“ritiene fondamentale avviare la misurazione dei livelli di metalli e altre sostanze inquinanti nel sangue delle donne incinte e nei bambini appena nati, per </a:t>
            </a:r>
            <a:r>
              <a:rPr lang="it-IT" b="1" dirty="0" smtClean="0">
                <a:solidFill>
                  <a:schemeClr val="tx2"/>
                </a:solidFill>
              </a:rPr>
              <a:t>fornire la prova più decisiva </a:t>
            </a:r>
            <a:r>
              <a:rPr lang="it-IT" dirty="0" smtClean="0"/>
              <a:t>che inquinanti specifici aumentano il rischio di autismo” in quanto “una </a:t>
            </a:r>
            <a:r>
              <a:rPr lang="it-IT" b="1" dirty="0" smtClean="0">
                <a:solidFill>
                  <a:schemeClr val="tx2"/>
                </a:solidFill>
              </a:rPr>
              <a:t>migliore comprensione </a:t>
            </a:r>
            <a:r>
              <a:rPr lang="it-IT" dirty="0" smtClean="0"/>
              <a:t>di questi fenomeni potrebbe aiutare a sviluppare </a:t>
            </a:r>
            <a:r>
              <a:rPr lang="it-IT" b="1" dirty="0" smtClean="0">
                <a:solidFill>
                  <a:schemeClr val="tx2"/>
                </a:solidFill>
              </a:rPr>
              <a:t>adeguati interventi </a:t>
            </a:r>
            <a:r>
              <a:rPr lang="it-IT" dirty="0" smtClean="0"/>
              <a:t>per ridurre l'esposizione a questi inquinanti nelle donne in gravidanza”, </a:t>
            </a:r>
            <a:r>
              <a:rPr lang="it-IT" b="1" dirty="0" smtClean="0">
                <a:solidFill>
                  <a:schemeClr val="tx2"/>
                </a:solidFill>
              </a:rPr>
              <a:t>pianificando</a:t>
            </a:r>
            <a:r>
              <a:rPr lang="it-IT" dirty="0" smtClean="0"/>
              <a:t> strategie serie di </a:t>
            </a:r>
            <a:r>
              <a:rPr lang="it-IT" b="1" dirty="0" smtClean="0">
                <a:solidFill>
                  <a:schemeClr val="tx2"/>
                </a:solidFill>
              </a:rPr>
              <a:t>prevenzione</a:t>
            </a:r>
            <a:r>
              <a:rPr lang="it-IT" dirty="0" smtClean="0"/>
              <a:t>.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Fonte: </a:t>
            </a:r>
            <a:r>
              <a:rPr lang="it-IT" dirty="0" smtClean="0">
                <a:hlinkClick r:id="rId2"/>
              </a:rPr>
              <a:t>www.rinnovabili.it</a:t>
            </a:r>
            <a:r>
              <a:rPr lang="it-IT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33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Come </a:t>
            </a:r>
            <a:r>
              <a:rPr lang="en-US" dirty="0" err="1" smtClean="0">
                <a:solidFill>
                  <a:schemeClr val="tx2"/>
                </a:solidFill>
              </a:rPr>
              <a:t>innestare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l’intervento</a:t>
            </a:r>
            <a:r>
              <a:rPr lang="en-US" dirty="0" smtClean="0">
                <a:solidFill>
                  <a:schemeClr val="tx2"/>
                </a:solidFill>
              </a:rPr>
              <a:t> del </a:t>
            </a:r>
            <a:r>
              <a:rPr lang="en-US" dirty="0" err="1" smtClean="0">
                <a:solidFill>
                  <a:schemeClr val="tx2"/>
                </a:solidFill>
              </a:rPr>
              <a:t>legislatore</a:t>
            </a:r>
            <a:r>
              <a:rPr lang="en-US" dirty="0" smtClean="0">
                <a:solidFill>
                  <a:schemeClr val="tx2"/>
                </a:solidFill>
              </a:rPr>
              <a:t> in </a:t>
            </a:r>
            <a:r>
              <a:rPr lang="en-US" dirty="0" err="1" smtClean="0">
                <a:solidFill>
                  <a:schemeClr val="tx2"/>
                </a:solidFill>
              </a:rPr>
              <a:t>contesti</a:t>
            </a:r>
            <a:r>
              <a:rPr lang="en-US" dirty="0" smtClean="0">
                <a:solidFill>
                  <a:schemeClr val="tx2"/>
                </a:solidFill>
              </a:rPr>
              <a:t> in cui </a:t>
            </a:r>
            <a:r>
              <a:rPr lang="en-US" dirty="0" err="1" smtClean="0">
                <a:solidFill>
                  <a:schemeClr val="tx2"/>
                </a:solidFill>
              </a:rPr>
              <a:t>ancora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manca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una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conoscenza</a:t>
            </a:r>
            <a:r>
              <a:rPr lang="en-US" dirty="0" smtClean="0">
                <a:solidFill>
                  <a:schemeClr val="tx2"/>
                </a:solidFill>
              </a:rPr>
              <a:t> “</a:t>
            </a:r>
            <a:r>
              <a:rPr lang="en-US" b="1" dirty="0" err="1" smtClean="0">
                <a:solidFill>
                  <a:schemeClr val="tx2"/>
                </a:solidFill>
              </a:rPr>
              <a:t>perfetta</a:t>
            </a:r>
            <a:r>
              <a:rPr lang="en-US" dirty="0" smtClean="0">
                <a:solidFill>
                  <a:schemeClr val="tx2"/>
                </a:solidFill>
              </a:rPr>
              <a:t>” </a:t>
            </a:r>
            <a:r>
              <a:rPr lang="en-US" dirty="0" err="1" smtClean="0">
                <a:solidFill>
                  <a:schemeClr val="tx2"/>
                </a:solidFill>
              </a:rPr>
              <a:t>di</a:t>
            </a:r>
            <a:r>
              <a:rPr lang="en-US" dirty="0" smtClean="0">
                <a:solidFill>
                  <a:schemeClr val="tx2"/>
                </a:solidFill>
              </a:rPr>
              <a:t> un </a:t>
            </a:r>
            <a:r>
              <a:rPr lang="en-US" dirty="0" err="1" smtClean="0">
                <a:solidFill>
                  <a:schemeClr val="tx2"/>
                </a:solidFill>
              </a:rPr>
              <a:t>fenomeno</a:t>
            </a:r>
            <a:r>
              <a:rPr lang="en-US" dirty="0" smtClean="0">
                <a:solidFill>
                  <a:schemeClr val="tx2"/>
                </a:solidFill>
              </a:rPr>
              <a:t>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400400"/>
            <a:ext cx="8229600" cy="32689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La </a:t>
            </a:r>
            <a:r>
              <a:rPr lang="en-US" dirty="0" err="1" smtClean="0"/>
              <a:t>risposta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trova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principio </a:t>
            </a:r>
            <a:r>
              <a:rPr lang="en-US" b="1" dirty="0" err="1" smtClean="0">
                <a:solidFill>
                  <a:schemeClr val="tx2"/>
                </a:solidFill>
              </a:rPr>
              <a:t>di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precauzione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/>
              <a:t>contenuto</a:t>
            </a:r>
            <a:r>
              <a:rPr lang="en-US" dirty="0" smtClean="0"/>
              <a:t> </a:t>
            </a:r>
            <a:r>
              <a:rPr lang="en-US" dirty="0" err="1" smtClean="0"/>
              <a:t>nell’</a:t>
            </a:r>
            <a:r>
              <a:rPr lang="en-US" dirty="0" err="1" smtClean="0">
                <a:solidFill>
                  <a:schemeClr val="tx2"/>
                </a:solidFill>
              </a:rPr>
              <a:t>art</a:t>
            </a:r>
            <a:r>
              <a:rPr lang="en-US" dirty="0" smtClean="0">
                <a:solidFill>
                  <a:schemeClr val="tx2"/>
                </a:solidFill>
              </a:rPr>
              <a:t>. </a:t>
            </a:r>
            <a:r>
              <a:rPr lang="en-US" b="1" dirty="0" smtClean="0">
                <a:solidFill>
                  <a:schemeClr val="tx2"/>
                </a:solidFill>
              </a:rPr>
              <a:t>191 </a:t>
            </a:r>
            <a:r>
              <a:rPr lang="en-US" dirty="0" smtClean="0">
                <a:solidFill>
                  <a:schemeClr val="tx2"/>
                </a:solidFill>
              </a:rPr>
              <a:t>del </a:t>
            </a:r>
            <a:r>
              <a:rPr lang="en-US" dirty="0" err="1" smtClean="0">
                <a:solidFill>
                  <a:schemeClr val="tx2"/>
                </a:solidFill>
              </a:rPr>
              <a:t>trattato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di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Lisbona</a:t>
            </a:r>
            <a:r>
              <a:rPr lang="en-US" dirty="0" smtClean="0">
                <a:solidFill>
                  <a:schemeClr val="tx2"/>
                </a:solidFill>
              </a:rPr>
              <a:t> (ex art. 174 TCE)</a:t>
            </a:r>
            <a:r>
              <a:rPr lang="en-US" dirty="0" smtClean="0"/>
              <a:t>: </a:t>
            </a:r>
            <a:r>
              <a:rPr lang="en-US" dirty="0" err="1" smtClean="0"/>
              <a:t>questo</a:t>
            </a:r>
            <a:r>
              <a:rPr lang="en-US" dirty="0" smtClean="0"/>
              <a:t> principio </a:t>
            </a:r>
            <a:r>
              <a:rPr lang="en-US" dirty="0" err="1" smtClean="0"/>
              <a:t>legittima</a:t>
            </a:r>
            <a:r>
              <a:rPr lang="en-US" dirty="0" smtClean="0"/>
              <a:t> </a:t>
            </a:r>
            <a:r>
              <a:rPr lang="en-US" dirty="0" err="1" smtClean="0"/>
              <a:t>l’applicazione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misure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cautela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in </a:t>
            </a:r>
            <a:r>
              <a:rPr lang="en-US" dirty="0" err="1" smtClean="0"/>
              <a:t>situazioni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i="1" dirty="0" err="1" smtClean="0"/>
              <a:t>incertezza</a:t>
            </a:r>
            <a:r>
              <a:rPr lang="en-US" i="1" dirty="0" smtClean="0"/>
              <a:t> </a:t>
            </a:r>
            <a:r>
              <a:rPr lang="en-US" i="1" dirty="0" err="1" smtClean="0"/>
              <a:t>scientifica</a:t>
            </a:r>
            <a:r>
              <a:rPr lang="en-US" dirty="0" smtClean="0"/>
              <a:t> </a:t>
            </a:r>
            <a:r>
              <a:rPr lang="en-US" dirty="0" err="1" smtClean="0"/>
              <a:t>sino</a:t>
            </a:r>
            <a:r>
              <a:rPr lang="en-US" dirty="0" smtClean="0"/>
              <a:t> a </a:t>
            </a:r>
            <a:r>
              <a:rPr lang="en-US" dirty="0" err="1" smtClean="0"/>
              <a:t>quando</a:t>
            </a:r>
            <a:r>
              <a:rPr lang="en-US" dirty="0" smtClean="0"/>
              <a:t> non e’  </a:t>
            </a:r>
            <a:r>
              <a:rPr lang="en-US" dirty="0" err="1" smtClean="0"/>
              <a:t>dimostrabile</a:t>
            </a:r>
            <a:r>
              <a:rPr lang="en-US" dirty="0" smtClean="0"/>
              <a:t> </a:t>
            </a:r>
            <a:r>
              <a:rPr lang="en-US" dirty="0" err="1" smtClean="0"/>
              <a:t>l’evoluzione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situazione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rischio</a:t>
            </a:r>
            <a:r>
              <a:rPr lang="en-US" dirty="0" smtClean="0"/>
              <a:t> in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situazione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danno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Elemento</a:t>
            </a:r>
            <a:r>
              <a:rPr lang="en-US" dirty="0" smtClean="0"/>
              <a:t> </a:t>
            </a:r>
            <a:r>
              <a:rPr lang="en-US" dirty="0" err="1" smtClean="0"/>
              <a:t>fondamentale</a:t>
            </a:r>
            <a:r>
              <a:rPr lang="en-US" dirty="0" smtClean="0"/>
              <a:t> e </a:t>
            </a:r>
            <a:r>
              <a:rPr lang="en-US" dirty="0" err="1" smtClean="0"/>
              <a:t>allo</a:t>
            </a:r>
            <a:r>
              <a:rPr lang="en-US" dirty="0" smtClean="0"/>
              <a:t> </a:t>
            </a:r>
            <a:r>
              <a:rPr lang="en-US" dirty="0" err="1" smtClean="0"/>
              <a:t>stesso</a:t>
            </a:r>
            <a:r>
              <a:rPr lang="en-US" dirty="0" smtClean="0"/>
              <a:t> tempo </a:t>
            </a:r>
            <a:r>
              <a:rPr lang="en-US" dirty="0" err="1" smtClean="0"/>
              <a:t>problema</a:t>
            </a:r>
            <a:r>
              <a:rPr lang="en-US" dirty="0" smtClean="0"/>
              <a:t> non </a:t>
            </a:r>
            <a:r>
              <a:rPr lang="en-US" dirty="0" err="1" smtClean="0"/>
              <a:t>indifferente</a:t>
            </a:r>
            <a:r>
              <a:rPr lang="en-US" dirty="0" smtClean="0"/>
              <a:t> e’ la </a:t>
            </a:r>
            <a:r>
              <a:rPr lang="en-US" dirty="0" err="1" smtClean="0"/>
              <a:t>dimostrazione</a:t>
            </a:r>
            <a:r>
              <a:rPr lang="en-US" dirty="0" smtClean="0"/>
              <a:t> del c.d. </a:t>
            </a:r>
            <a:r>
              <a:rPr lang="en-US" b="1" dirty="0" err="1" smtClean="0">
                <a:solidFill>
                  <a:schemeClr val="tx2"/>
                </a:solidFill>
              </a:rPr>
              <a:t>nesso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di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causalita</a:t>
            </a:r>
            <a:r>
              <a:rPr lang="en-US" b="1" dirty="0" smtClean="0">
                <a:solidFill>
                  <a:schemeClr val="tx2"/>
                </a:solidFill>
              </a:rPr>
              <a:t>’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lega</a:t>
            </a:r>
            <a:r>
              <a:rPr lang="en-US" dirty="0" smtClean="0"/>
              <a:t> un </a:t>
            </a:r>
            <a:r>
              <a:rPr lang="en-US" dirty="0" err="1" smtClean="0"/>
              <a:t>certo</a:t>
            </a:r>
            <a:r>
              <a:rPr lang="en-US" dirty="0" smtClean="0"/>
              <a:t> </a:t>
            </a:r>
            <a:r>
              <a:rPr lang="en-US" dirty="0" err="1" smtClean="0"/>
              <a:t>fattore</a:t>
            </a:r>
            <a:r>
              <a:rPr lang="en-US" dirty="0" smtClean="0"/>
              <a:t> “</a:t>
            </a:r>
            <a:r>
              <a:rPr lang="en-US" dirty="0" err="1" smtClean="0"/>
              <a:t>scatenante</a:t>
            </a:r>
            <a:r>
              <a:rPr lang="en-US" dirty="0" smtClean="0"/>
              <a:t>” con la </a:t>
            </a:r>
            <a:r>
              <a:rPr lang="en-US" dirty="0" err="1" smtClean="0"/>
              <a:t>verificazione</a:t>
            </a:r>
            <a:r>
              <a:rPr lang="en-US" dirty="0" smtClean="0"/>
              <a:t> </a:t>
            </a:r>
            <a:r>
              <a:rPr lang="en-US" dirty="0" err="1" smtClean="0"/>
              <a:t>dello</a:t>
            </a:r>
            <a:r>
              <a:rPr lang="en-US" dirty="0" smtClean="0"/>
              <a:t> </a:t>
            </a:r>
            <a:r>
              <a:rPr lang="en-US" dirty="0" err="1" smtClean="0"/>
              <a:t>specifico</a:t>
            </a:r>
            <a:r>
              <a:rPr lang="en-US" dirty="0" smtClean="0"/>
              <a:t> </a:t>
            </a:r>
            <a:r>
              <a:rPr lang="en-US" dirty="0" err="1" smtClean="0"/>
              <a:t>danno</a:t>
            </a:r>
            <a:r>
              <a:rPr lang="en-US" dirty="0" smtClean="0"/>
              <a:t> </a:t>
            </a:r>
            <a:r>
              <a:rPr lang="en-US" dirty="0" err="1" smtClean="0"/>
              <a:t>considerato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 </a:t>
            </a:r>
            <a:r>
              <a:rPr lang="en-US" dirty="0" err="1" smtClean="0"/>
              <a:t>situazioni</a:t>
            </a:r>
            <a:r>
              <a:rPr lang="en-US" dirty="0" smtClean="0"/>
              <a:t> </a:t>
            </a:r>
            <a:r>
              <a:rPr lang="en-US" dirty="0" err="1" smtClean="0"/>
              <a:t>estremamente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complesse</a:t>
            </a:r>
            <a:r>
              <a:rPr lang="en-US" dirty="0" smtClean="0"/>
              <a:t> come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 del </a:t>
            </a:r>
            <a:r>
              <a:rPr lang="en-US" b="1" dirty="0" err="1" smtClean="0">
                <a:solidFill>
                  <a:schemeClr val="tx2"/>
                </a:solidFill>
              </a:rPr>
              <a:t>rapporto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ambiente</a:t>
            </a:r>
            <a:r>
              <a:rPr lang="en-US" b="1" dirty="0" smtClean="0">
                <a:solidFill>
                  <a:schemeClr val="tx2"/>
                </a:solidFill>
              </a:rPr>
              <a:t>/salute</a:t>
            </a:r>
            <a:r>
              <a:rPr lang="en-US" dirty="0" smtClean="0"/>
              <a:t>, la </a:t>
            </a:r>
            <a:r>
              <a:rPr lang="en-US" dirty="0" err="1" smtClean="0"/>
              <a:t>dimostrazione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legame</a:t>
            </a:r>
            <a:r>
              <a:rPr lang="en-US" dirty="0" smtClean="0"/>
              <a:t> e’ </a:t>
            </a:r>
            <a:r>
              <a:rPr lang="en-US" dirty="0" err="1" smtClean="0"/>
              <a:t>particolarmente</a:t>
            </a:r>
            <a:r>
              <a:rPr lang="en-US" dirty="0" smtClean="0"/>
              <a:t> </a:t>
            </a:r>
            <a:r>
              <a:rPr lang="en-US" dirty="0" err="1" smtClean="0"/>
              <a:t>difficile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/>
              <a:t>Perche</a:t>
            </a:r>
            <a:r>
              <a:rPr lang="en-US" dirty="0" smtClean="0"/>
              <a:t>’?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 </a:t>
            </a:r>
            <a:r>
              <a:rPr lang="en-US" dirty="0" err="1" smtClean="0"/>
              <a:t>tratta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situazioni</a:t>
            </a:r>
            <a:r>
              <a:rPr lang="en-US" dirty="0" smtClean="0"/>
              <a:t> </a:t>
            </a:r>
            <a:r>
              <a:rPr lang="en-US" dirty="0" err="1" smtClean="0"/>
              <a:t>definibili</a:t>
            </a:r>
            <a:r>
              <a:rPr lang="en-US" dirty="0" smtClean="0"/>
              <a:t> al </a:t>
            </a:r>
            <a:r>
              <a:rPr lang="en-US" dirty="0" err="1" smtClean="0"/>
              <a:t>contempo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Multicausali</a:t>
            </a:r>
            <a:r>
              <a:rPr lang="en-US" dirty="0" smtClean="0"/>
              <a:t> e </a:t>
            </a:r>
            <a:r>
              <a:rPr lang="en-US" b="1" dirty="0" err="1" smtClean="0">
                <a:solidFill>
                  <a:schemeClr val="tx2"/>
                </a:solidFill>
              </a:rPr>
              <a:t>Multieffetto</a:t>
            </a:r>
            <a:endParaRPr lang="en-US" b="1" dirty="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971550" lvl="1" indent="-571500">
              <a:buFont typeface="+mj-lt"/>
              <a:buAutoNum type="romanLcPeriod"/>
            </a:pPr>
            <a:r>
              <a:rPr lang="en-US" dirty="0" smtClean="0"/>
              <a:t>Non </a:t>
            </a:r>
            <a:r>
              <a:rPr lang="en-US" dirty="0" err="1" smtClean="0"/>
              <a:t>sempre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dati</a:t>
            </a:r>
            <a:r>
              <a:rPr lang="en-US" dirty="0" smtClean="0"/>
              <a:t> </a:t>
            </a:r>
            <a:r>
              <a:rPr lang="en-US" dirty="0" err="1" smtClean="0"/>
              <a:t>raccolti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corso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varie</a:t>
            </a:r>
            <a:r>
              <a:rPr lang="en-US" dirty="0" smtClean="0"/>
              <a:t> </a:t>
            </a:r>
            <a:r>
              <a:rPr lang="en-US" dirty="0" err="1" smtClean="0"/>
              <a:t>sperimentazioni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fra</a:t>
            </a:r>
            <a:r>
              <a:rPr lang="en-US" dirty="0" smtClean="0"/>
              <a:t> </a:t>
            </a:r>
            <a:r>
              <a:rPr lang="en-US" dirty="0" err="1" smtClean="0"/>
              <a:t>loro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coerenti</a:t>
            </a:r>
            <a:r>
              <a:rPr lang="en-US" dirty="0" smtClean="0"/>
              <a:t> (</a:t>
            </a:r>
            <a:r>
              <a:rPr lang="en-US" dirty="0" err="1" smtClean="0"/>
              <a:t>proprio</a:t>
            </a:r>
            <a:r>
              <a:rPr lang="en-US" dirty="0" smtClean="0"/>
              <a:t> in </a:t>
            </a:r>
            <a:r>
              <a:rPr lang="en-US" dirty="0" err="1" smtClean="0"/>
              <a:t>ragione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complessita</a:t>
            </a:r>
            <a:r>
              <a:rPr lang="en-US" dirty="0" smtClean="0"/>
              <a:t>’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situazioni</a:t>
            </a:r>
            <a:r>
              <a:rPr lang="en-US" dirty="0" smtClean="0"/>
              <a:t> </a:t>
            </a:r>
            <a:r>
              <a:rPr lang="en-US" dirty="0" err="1" smtClean="0"/>
              <a:t>analizzate</a:t>
            </a:r>
            <a:r>
              <a:rPr lang="en-US" dirty="0" smtClean="0"/>
              <a:t>)</a:t>
            </a:r>
          </a:p>
          <a:p>
            <a:pPr marL="971550" lvl="1" indent="-571500">
              <a:buFont typeface="+mj-lt"/>
              <a:buAutoNum type="romanLcPeriod"/>
            </a:pPr>
            <a:endParaRPr lang="en-US" dirty="0" smtClean="0"/>
          </a:p>
          <a:p>
            <a:pPr marL="971550" lvl="1" indent="-571500">
              <a:buFont typeface="+mj-lt"/>
              <a:buAutoNum type="romanLcPeriod"/>
            </a:pPr>
            <a:r>
              <a:rPr lang="en-US" dirty="0" err="1" smtClean="0"/>
              <a:t>Spesso</a:t>
            </a:r>
            <a:r>
              <a:rPr lang="en-US" dirty="0" smtClean="0"/>
              <a:t> la </a:t>
            </a:r>
            <a:r>
              <a:rPr lang="en-US" dirty="0" err="1" smtClean="0"/>
              <a:t>eliminazione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un solo </a:t>
            </a:r>
            <a:r>
              <a:rPr lang="en-US" dirty="0" err="1" smtClean="0"/>
              <a:t>fattore</a:t>
            </a:r>
            <a:r>
              <a:rPr lang="en-US" dirty="0" smtClean="0"/>
              <a:t> </a:t>
            </a:r>
            <a:r>
              <a:rPr lang="en-US" dirty="0" err="1" smtClean="0"/>
              <a:t>scatenante</a:t>
            </a:r>
            <a:r>
              <a:rPr lang="en-US" dirty="0" smtClean="0"/>
              <a:t> in </a:t>
            </a:r>
            <a:r>
              <a:rPr lang="en-US" dirty="0" err="1" smtClean="0"/>
              <a:t>casi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co-</a:t>
            </a:r>
            <a:r>
              <a:rPr lang="en-US" b="1" dirty="0" err="1" smtClean="0">
                <a:solidFill>
                  <a:schemeClr val="tx2"/>
                </a:solidFill>
              </a:rPr>
              <a:t>causazione</a:t>
            </a:r>
            <a:r>
              <a:rPr lang="en-US" dirty="0" smtClean="0"/>
              <a:t> del </a:t>
            </a:r>
            <a:r>
              <a:rPr lang="en-US" dirty="0" err="1" smtClean="0"/>
              <a:t>danno</a:t>
            </a:r>
            <a:r>
              <a:rPr lang="en-US" dirty="0" smtClean="0"/>
              <a:t> non produce la </a:t>
            </a:r>
            <a:r>
              <a:rPr lang="en-US" dirty="0" err="1" smtClean="0"/>
              <a:t>riduzione</a:t>
            </a:r>
            <a:r>
              <a:rPr lang="en-US" dirty="0" smtClean="0"/>
              <a:t> </a:t>
            </a:r>
            <a:r>
              <a:rPr lang="en-US" dirty="0" err="1" smtClean="0"/>
              <a:t>sperate</a:t>
            </a:r>
            <a:r>
              <a:rPr lang="en-US" dirty="0" smtClean="0"/>
              <a:t> del </a:t>
            </a:r>
            <a:r>
              <a:rPr lang="en-US" dirty="0" err="1" smtClean="0"/>
              <a:t>fenomeno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danno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E’ </a:t>
            </a:r>
            <a:r>
              <a:rPr lang="en-US" dirty="0" err="1" smtClean="0"/>
              <a:t>difficile</a:t>
            </a:r>
            <a:r>
              <a:rPr lang="en-US" dirty="0" smtClean="0"/>
              <a:t> </a:t>
            </a:r>
            <a:r>
              <a:rPr lang="en-US" dirty="0" err="1" smtClean="0"/>
              <a:t>stabilire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grado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di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certezza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/>
              <a:t>che</a:t>
            </a:r>
            <a:r>
              <a:rPr lang="en-US" dirty="0" smtClean="0"/>
              <a:t> le prove a </a:t>
            </a:r>
            <a:r>
              <a:rPr lang="en-US" dirty="0" err="1" smtClean="0"/>
              <a:t>sostegno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propria</a:t>
            </a:r>
            <a:r>
              <a:rPr lang="en-US" dirty="0" smtClean="0"/>
              <a:t> </a:t>
            </a:r>
            <a:r>
              <a:rPr lang="en-US" dirty="0" err="1" smtClean="0"/>
              <a:t>tesi</a:t>
            </a:r>
            <a:r>
              <a:rPr lang="en-US" dirty="0" smtClean="0"/>
              <a:t> </a:t>
            </a:r>
            <a:r>
              <a:rPr lang="en-US" dirty="0" err="1" smtClean="0"/>
              <a:t>devono</a:t>
            </a:r>
            <a:r>
              <a:rPr lang="en-US" dirty="0" smtClean="0"/>
              <a:t> </a:t>
            </a:r>
            <a:r>
              <a:rPr lang="en-US" dirty="0" err="1" smtClean="0"/>
              <a:t>raggiungere</a:t>
            </a:r>
            <a:r>
              <a:rPr lang="en-US" dirty="0" smtClean="0"/>
              <a:t> per </a:t>
            </a:r>
            <a:r>
              <a:rPr lang="en-US" dirty="0" err="1" smtClean="0"/>
              <a:t>poter</a:t>
            </a:r>
            <a:r>
              <a:rPr lang="en-US" dirty="0" smtClean="0"/>
              <a:t> </a:t>
            </a:r>
            <a:r>
              <a:rPr lang="en-US" dirty="0" err="1" smtClean="0"/>
              <a:t>giustificare</a:t>
            </a:r>
            <a:r>
              <a:rPr lang="en-US" dirty="0" smtClean="0"/>
              <a:t> un </a:t>
            </a:r>
            <a:r>
              <a:rPr lang="en-US" dirty="0" err="1" smtClean="0"/>
              <a:t>intervento</a:t>
            </a:r>
            <a:endParaRPr lang="en-US" dirty="0" smtClean="0"/>
          </a:p>
          <a:p>
            <a:pPr marL="971550" lvl="1" indent="-571500">
              <a:buFont typeface="+mj-lt"/>
              <a:buAutoNum type="romanLcPeriod"/>
            </a:pPr>
            <a:r>
              <a:rPr lang="en-US" dirty="0" smtClean="0"/>
              <a:t>Al </a:t>
            </a:r>
            <a:r>
              <a:rPr lang="en-US" dirty="0" err="1" smtClean="0"/>
              <a:t>di</a:t>
            </a:r>
            <a:r>
              <a:rPr lang="en-US" dirty="0" smtClean="0"/>
              <a:t> la’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ogni</a:t>
            </a:r>
            <a:r>
              <a:rPr lang="en-US" dirty="0" smtClean="0"/>
              <a:t> </a:t>
            </a:r>
            <a:r>
              <a:rPr lang="en-US" dirty="0" err="1" smtClean="0"/>
              <a:t>ragionevole</a:t>
            </a:r>
            <a:r>
              <a:rPr lang="en-US" dirty="0" smtClean="0"/>
              <a:t> </a:t>
            </a:r>
            <a:r>
              <a:rPr lang="en-US" dirty="0" err="1" smtClean="0"/>
              <a:t>dubbio</a:t>
            </a:r>
            <a:endParaRPr lang="en-US" dirty="0" smtClean="0"/>
          </a:p>
          <a:p>
            <a:pPr marL="971550" lvl="1" indent="-571500">
              <a:buFont typeface="+mj-lt"/>
              <a:buAutoNum type="romanLcPeriod"/>
            </a:pPr>
            <a:r>
              <a:rPr lang="en-US" dirty="0" err="1" smtClean="0"/>
              <a:t>Ragionevole</a:t>
            </a:r>
            <a:r>
              <a:rPr lang="en-US" dirty="0" smtClean="0"/>
              <a:t> </a:t>
            </a:r>
            <a:r>
              <a:rPr lang="en-US" dirty="0" err="1" smtClean="0"/>
              <a:t>certezza</a:t>
            </a:r>
            <a:endParaRPr lang="en-US" dirty="0" smtClean="0"/>
          </a:p>
          <a:p>
            <a:pPr marL="971550" lvl="1" indent="-571500">
              <a:buFont typeface="+mj-lt"/>
              <a:buAutoNum type="romanLcPeriod"/>
            </a:pPr>
            <a:r>
              <a:rPr lang="en-US" dirty="0" err="1" smtClean="0"/>
              <a:t>Bilancio</a:t>
            </a:r>
            <a:r>
              <a:rPr lang="en-US" dirty="0" smtClean="0"/>
              <a:t> </a:t>
            </a:r>
            <a:r>
              <a:rPr lang="en-US" dirty="0" err="1" smtClean="0"/>
              <a:t>fra</a:t>
            </a:r>
            <a:r>
              <a:rPr lang="en-US" dirty="0" smtClean="0"/>
              <a:t> prove/</a:t>
            </a:r>
            <a:r>
              <a:rPr lang="en-US" dirty="0" err="1" smtClean="0"/>
              <a:t>probabilita</a:t>
            </a:r>
            <a:r>
              <a:rPr lang="en-US" dirty="0" smtClean="0"/>
              <a:t>’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smtClean="0"/>
              <a:t>Forte </a:t>
            </a:r>
            <a:r>
              <a:rPr lang="en-US" dirty="0" err="1" smtClean="0"/>
              <a:t>possibilita</a:t>
            </a:r>
            <a:r>
              <a:rPr lang="en-US" dirty="0" smtClean="0"/>
              <a:t>’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err="1" smtClean="0"/>
              <a:t>Sospetto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rischio</a:t>
            </a:r>
            <a:endParaRPr lang="en-US" dirty="0" smtClean="0"/>
          </a:p>
          <a:p>
            <a:pPr marL="971550" lvl="1" indent="-571500">
              <a:buNone/>
            </a:pPr>
            <a:endParaRPr lang="en-US" dirty="0" smtClean="0"/>
          </a:p>
          <a:p>
            <a:pPr marL="971550" lvl="1" indent="-571500">
              <a:buNone/>
            </a:pPr>
            <a:r>
              <a:rPr lang="en-US" dirty="0" smtClean="0"/>
              <a:t>In </a:t>
            </a:r>
            <a:r>
              <a:rPr lang="en-US" dirty="0" err="1" smtClean="0"/>
              <a:t>concreto</a:t>
            </a:r>
            <a:r>
              <a:rPr lang="en-US" dirty="0" smtClean="0"/>
              <a:t>, la </a:t>
            </a:r>
            <a:r>
              <a:rPr lang="en-US" dirty="0" err="1" smtClean="0"/>
              <a:t>scelta</a:t>
            </a:r>
            <a:r>
              <a:rPr lang="en-US" dirty="0" smtClean="0"/>
              <a:t> </a:t>
            </a:r>
            <a:r>
              <a:rPr lang="en-US" dirty="0" err="1" smtClean="0"/>
              <a:t>viene</a:t>
            </a:r>
            <a:r>
              <a:rPr lang="en-US" dirty="0" smtClean="0"/>
              <a:t> </a:t>
            </a:r>
            <a:r>
              <a:rPr lang="en-US" dirty="0" err="1" smtClean="0"/>
              <a:t>mossa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considerazioni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di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tipo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etico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dirty="0" smtClean="0"/>
              <a:t>in </a:t>
            </a:r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 smtClean="0"/>
              <a:t>prevede</a:t>
            </a:r>
            <a:r>
              <a:rPr lang="en-US" dirty="0" smtClean="0"/>
              <a:t> un </a:t>
            </a:r>
            <a:r>
              <a:rPr lang="en-US" dirty="0" err="1" smtClean="0"/>
              <a:t>bilanciamento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diversi</a:t>
            </a:r>
            <a:r>
              <a:rPr lang="en-US" dirty="0" smtClean="0"/>
              <a:t> (e </a:t>
            </a:r>
            <a:r>
              <a:rPr lang="en-US" dirty="0" err="1" smtClean="0"/>
              <a:t>molteplici</a:t>
            </a:r>
            <a:r>
              <a:rPr lang="en-US" dirty="0" smtClean="0"/>
              <a:t>) </a:t>
            </a:r>
            <a:r>
              <a:rPr lang="en-US" dirty="0" err="1" smtClean="0"/>
              <a:t>interessi</a:t>
            </a:r>
            <a:r>
              <a:rPr lang="en-US" dirty="0" smtClean="0"/>
              <a:t> </a:t>
            </a:r>
            <a:r>
              <a:rPr lang="en-US" dirty="0" err="1" smtClean="0"/>
              <a:t>coinvolti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>
                <a:solidFill>
                  <a:schemeClr val="tx2"/>
                </a:solidFill>
              </a:rPr>
              <a:t>Quali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sono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i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possibili</a:t>
            </a:r>
            <a:r>
              <a:rPr lang="en-US" dirty="0" smtClean="0">
                <a:solidFill>
                  <a:schemeClr val="tx2"/>
                </a:solidFill>
              </a:rPr>
              <a:t> “</a:t>
            </a:r>
            <a:r>
              <a:rPr lang="en-US" b="1" dirty="0" err="1" smtClean="0">
                <a:solidFill>
                  <a:schemeClr val="tx2"/>
                </a:solidFill>
              </a:rPr>
              <a:t>rischi</a:t>
            </a:r>
            <a:r>
              <a:rPr lang="en-US" dirty="0" smtClean="0">
                <a:solidFill>
                  <a:schemeClr val="tx2"/>
                </a:solidFill>
              </a:rPr>
              <a:t>” </a:t>
            </a:r>
            <a:r>
              <a:rPr lang="en-US" dirty="0" err="1" smtClean="0">
                <a:solidFill>
                  <a:schemeClr val="tx2"/>
                </a:solidFill>
              </a:rPr>
              <a:t>della</a:t>
            </a:r>
            <a:r>
              <a:rPr lang="en-US" dirty="0" smtClean="0">
                <a:solidFill>
                  <a:schemeClr val="tx2"/>
                </a:solidFill>
              </a:rPr>
              <a:t> non </a:t>
            </a:r>
            <a:r>
              <a:rPr lang="en-US" dirty="0" err="1" smtClean="0">
                <a:solidFill>
                  <a:schemeClr val="tx2"/>
                </a:solidFill>
              </a:rPr>
              <a:t>corretta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applicazione</a:t>
            </a:r>
            <a:r>
              <a:rPr lang="en-US" dirty="0" smtClean="0">
                <a:solidFill>
                  <a:schemeClr val="tx2"/>
                </a:solidFill>
              </a:rPr>
              <a:t> del principio </a:t>
            </a:r>
            <a:r>
              <a:rPr lang="en-US" dirty="0" err="1" smtClean="0">
                <a:solidFill>
                  <a:schemeClr val="tx2"/>
                </a:solidFill>
              </a:rPr>
              <a:t>di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precauzione</a:t>
            </a:r>
            <a:r>
              <a:rPr lang="en-US" dirty="0" smtClean="0">
                <a:solidFill>
                  <a:schemeClr val="tx2"/>
                </a:solidFill>
              </a:rPr>
              <a:t>?</a:t>
            </a:r>
          </a:p>
          <a:p>
            <a:pPr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solidFill>
                  <a:schemeClr val="tx2"/>
                </a:solidFill>
              </a:rPr>
              <a:t>Falsi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positivi</a:t>
            </a:r>
            <a:r>
              <a:rPr lang="en-US" dirty="0" smtClean="0"/>
              <a:t>: </a:t>
            </a:r>
            <a:r>
              <a:rPr lang="en-US" dirty="0" err="1" smtClean="0"/>
              <a:t>ossia</a:t>
            </a:r>
            <a:r>
              <a:rPr lang="en-US" dirty="0" smtClean="0"/>
              <a:t> </a:t>
            </a:r>
            <a:r>
              <a:rPr lang="en-US" dirty="0" err="1" smtClean="0"/>
              <a:t>situazioni</a:t>
            </a:r>
            <a:r>
              <a:rPr lang="en-US" dirty="0" smtClean="0"/>
              <a:t> </a:t>
            </a:r>
            <a:r>
              <a:rPr lang="en-US" dirty="0" err="1" smtClean="0"/>
              <a:t>ove</a:t>
            </a:r>
            <a:r>
              <a:rPr lang="en-US" dirty="0" smtClean="0"/>
              <a:t> e’ </a:t>
            </a:r>
            <a:r>
              <a:rPr lang="en-US" dirty="0" err="1" smtClean="0"/>
              <a:t>percepito</a:t>
            </a:r>
            <a:r>
              <a:rPr lang="en-US" dirty="0" smtClean="0"/>
              <a:t> un </a:t>
            </a:r>
            <a:r>
              <a:rPr lang="en-US" dirty="0" err="1" smtClean="0"/>
              <a:t>rischio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in </a:t>
            </a:r>
            <a:r>
              <a:rPr lang="en-US" dirty="0" err="1" smtClean="0"/>
              <a:t>seguito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dimostra</a:t>
            </a:r>
            <a:r>
              <a:rPr lang="en-US" dirty="0" smtClean="0"/>
              <a:t> </a:t>
            </a:r>
            <a:r>
              <a:rPr lang="en-US" dirty="0" err="1" smtClean="0"/>
              <a:t>inesistente</a:t>
            </a:r>
            <a:r>
              <a:rPr lang="en-US" dirty="0" smtClean="0"/>
              <a:t>, o e’ </a:t>
            </a:r>
            <a:r>
              <a:rPr lang="en-US" dirty="0" err="1" smtClean="0"/>
              <a:t>percepito</a:t>
            </a:r>
            <a:r>
              <a:rPr lang="en-US" dirty="0" smtClean="0"/>
              <a:t> un </a:t>
            </a:r>
            <a:r>
              <a:rPr lang="en-US" dirty="0" err="1" smtClean="0"/>
              <a:t>rischio</a:t>
            </a:r>
            <a:r>
              <a:rPr lang="en-US" dirty="0" smtClean="0"/>
              <a:t> </a:t>
            </a:r>
            <a:r>
              <a:rPr lang="en-US" dirty="0" err="1" smtClean="0"/>
              <a:t>reale</a:t>
            </a:r>
            <a:r>
              <a:rPr lang="en-US" dirty="0" smtClean="0"/>
              <a:t>, ma con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gravita</a:t>
            </a:r>
            <a:r>
              <a:rPr lang="en-US" dirty="0" smtClean="0"/>
              <a:t>’ </a:t>
            </a:r>
            <a:r>
              <a:rPr lang="en-US" dirty="0" err="1" smtClean="0"/>
              <a:t>eccessiva</a:t>
            </a:r>
            <a:r>
              <a:rPr lang="en-US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solidFill>
                  <a:schemeClr val="tx2"/>
                </a:solidFill>
              </a:rPr>
              <a:t>Falsi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negativi</a:t>
            </a:r>
            <a:r>
              <a:rPr lang="en-US" dirty="0" smtClean="0"/>
              <a:t>: </a:t>
            </a:r>
            <a:r>
              <a:rPr lang="en-US" dirty="0" err="1" smtClean="0"/>
              <a:t>ossia</a:t>
            </a:r>
            <a:r>
              <a:rPr lang="en-US" dirty="0" smtClean="0"/>
              <a:t> </a:t>
            </a:r>
            <a:r>
              <a:rPr lang="en-US" dirty="0" err="1" smtClean="0"/>
              <a:t>situazioni</a:t>
            </a:r>
            <a:r>
              <a:rPr lang="en-US" dirty="0" smtClean="0"/>
              <a:t> in cui non </a:t>
            </a:r>
            <a:r>
              <a:rPr lang="en-US" dirty="0" err="1" smtClean="0"/>
              <a:t>viene</a:t>
            </a:r>
            <a:r>
              <a:rPr lang="en-US" dirty="0" smtClean="0"/>
              <a:t> </a:t>
            </a:r>
            <a:r>
              <a:rPr lang="en-US" dirty="0" err="1" smtClean="0"/>
              <a:t>percepito</a:t>
            </a:r>
            <a:r>
              <a:rPr lang="en-US" dirty="0" smtClean="0"/>
              <a:t> come tale (o non </a:t>
            </a:r>
            <a:r>
              <a:rPr lang="en-US" dirty="0" err="1" smtClean="0"/>
              <a:t>viene</a:t>
            </a:r>
            <a:r>
              <a:rPr lang="en-US" dirty="0" smtClean="0"/>
              <a:t> </a:t>
            </a:r>
            <a:r>
              <a:rPr lang="en-US" dirty="0" err="1" smtClean="0"/>
              <a:t>preso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 </a:t>
            </a:r>
            <a:r>
              <a:rPr lang="en-US" dirty="0" err="1" smtClean="0"/>
              <a:t>considerazione</a:t>
            </a:r>
            <a:r>
              <a:rPr lang="en-US" dirty="0" smtClean="0"/>
              <a:t> </a:t>
            </a:r>
            <a:r>
              <a:rPr lang="en-US" dirty="0" err="1" smtClean="0"/>
              <a:t>dovuta</a:t>
            </a:r>
            <a:r>
              <a:rPr lang="en-US" dirty="0" smtClean="0"/>
              <a:t>) un </a:t>
            </a:r>
            <a:r>
              <a:rPr lang="en-US" dirty="0" err="1" smtClean="0"/>
              <a:t>rischio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traduce </a:t>
            </a:r>
            <a:r>
              <a:rPr lang="en-US" dirty="0" err="1" smtClean="0"/>
              <a:t>effettivamente</a:t>
            </a:r>
            <a:r>
              <a:rPr lang="en-US" dirty="0" smtClean="0"/>
              <a:t> in </a:t>
            </a:r>
            <a:r>
              <a:rPr lang="en-US" dirty="0" err="1" smtClean="0"/>
              <a:t>danno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4807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800" dirty="0" smtClean="0">
                <a:solidFill>
                  <a:schemeClr val="tx2"/>
                </a:solidFill>
              </a:rPr>
              <a:t>Come </a:t>
            </a:r>
            <a:r>
              <a:rPr lang="en-US" sz="3800" dirty="0" err="1" smtClean="0">
                <a:solidFill>
                  <a:schemeClr val="tx2"/>
                </a:solidFill>
              </a:rPr>
              <a:t>procedere</a:t>
            </a:r>
            <a:r>
              <a:rPr lang="en-US" sz="3800" dirty="0" smtClean="0">
                <a:solidFill>
                  <a:schemeClr val="tx2"/>
                </a:solidFill>
              </a:rPr>
              <a:t> per </a:t>
            </a:r>
            <a:r>
              <a:rPr lang="en-US" sz="3800" dirty="0" err="1" smtClean="0">
                <a:solidFill>
                  <a:schemeClr val="tx2"/>
                </a:solidFill>
              </a:rPr>
              <a:t>ridurre</a:t>
            </a:r>
            <a:r>
              <a:rPr lang="en-US" sz="3800" dirty="0" smtClean="0">
                <a:solidFill>
                  <a:schemeClr val="tx2"/>
                </a:solidFill>
              </a:rPr>
              <a:t> al </a:t>
            </a:r>
            <a:r>
              <a:rPr lang="en-US" sz="3800" dirty="0" err="1" smtClean="0">
                <a:solidFill>
                  <a:schemeClr val="tx2"/>
                </a:solidFill>
              </a:rPr>
              <a:t>minimo</a:t>
            </a:r>
            <a:r>
              <a:rPr lang="en-US" sz="3800" dirty="0" smtClean="0">
                <a:solidFill>
                  <a:schemeClr val="tx2"/>
                </a:solidFill>
              </a:rPr>
              <a:t> </a:t>
            </a:r>
            <a:r>
              <a:rPr lang="en-US" sz="3800" dirty="0" err="1" smtClean="0">
                <a:solidFill>
                  <a:schemeClr val="tx2"/>
                </a:solidFill>
              </a:rPr>
              <a:t>tali</a:t>
            </a:r>
            <a:r>
              <a:rPr lang="en-US" sz="3800" dirty="0" smtClean="0">
                <a:solidFill>
                  <a:schemeClr val="tx2"/>
                </a:solidFill>
              </a:rPr>
              <a:t> </a:t>
            </a:r>
            <a:r>
              <a:rPr lang="en-US" sz="3800" dirty="0" err="1" smtClean="0">
                <a:solidFill>
                  <a:schemeClr val="tx2"/>
                </a:solidFill>
              </a:rPr>
              <a:t>rischi</a:t>
            </a:r>
            <a:r>
              <a:rPr lang="en-US" sz="3800" dirty="0" smtClean="0">
                <a:solidFill>
                  <a:schemeClr val="tx2"/>
                </a:solidFill>
              </a:rPr>
              <a:t>?</a:t>
            </a:r>
          </a:p>
          <a:p>
            <a:pPr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Continuare</a:t>
            </a:r>
            <a:r>
              <a:rPr lang="en-US" sz="3500" dirty="0" smtClean="0"/>
              <a:t> ad </a:t>
            </a:r>
            <a:r>
              <a:rPr lang="en-US" sz="3500" b="1" dirty="0" err="1" smtClean="0">
                <a:solidFill>
                  <a:schemeClr val="tx2"/>
                </a:solidFill>
              </a:rPr>
              <a:t>investire</a:t>
            </a:r>
            <a:r>
              <a:rPr lang="en-US" sz="3500" b="1" dirty="0" smtClean="0">
                <a:solidFill>
                  <a:schemeClr val="tx2"/>
                </a:solidFill>
              </a:rPr>
              <a:t> </a:t>
            </a:r>
            <a:r>
              <a:rPr lang="en-US" sz="3500" b="1" dirty="0" err="1" smtClean="0">
                <a:solidFill>
                  <a:schemeClr val="tx2"/>
                </a:solidFill>
              </a:rPr>
              <a:t>nella</a:t>
            </a:r>
            <a:r>
              <a:rPr lang="en-US" sz="3500" b="1" dirty="0" smtClean="0">
                <a:solidFill>
                  <a:schemeClr val="tx2"/>
                </a:solidFill>
              </a:rPr>
              <a:t> </a:t>
            </a:r>
            <a:r>
              <a:rPr lang="en-US" sz="3500" b="1" dirty="0" err="1" smtClean="0">
                <a:solidFill>
                  <a:schemeClr val="tx2"/>
                </a:solidFill>
              </a:rPr>
              <a:t>ricerca</a:t>
            </a:r>
            <a:r>
              <a:rPr lang="en-US" sz="3500" b="1" dirty="0" smtClean="0">
                <a:solidFill>
                  <a:schemeClr val="tx2"/>
                </a:solidFill>
              </a:rPr>
              <a:t> e </a:t>
            </a:r>
            <a:r>
              <a:rPr lang="en-US" sz="3500" b="1" dirty="0" err="1" smtClean="0">
                <a:solidFill>
                  <a:schemeClr val="tx2"/>
                </a:solidFill>
              </a:rPr>
              <a:t>nell’innovazione</a:t>
            </a:r>
            <a:r>
              <a:rPr lang="en-US" sz="3500" dirty="0" smtClean="0"/>
              <a:t>. </a:t>
            </a:r>
            <a:r>
              <a:rPr lang="en-US" sz="3500" dirty="0" err="1" smtClean="0"/>
              <a:t>Occorre</a:t>
            </a:r>
            <a:r>
              <a:rPr lang="en-US" sz="3500" dirty="0" smtClean="0"/>
              <a:t>, </a:t>
            </a:r>
            <a:r>
              <a:rPr lang="en-US" sz="3500" dirty="0" err="1" smtClean="0"/>
              <a:t>pero</a:t>
            </a:r>
            <a:r>
              <a:rPr lang="en-US" sz="3500" dirty="0" smtClean="0"/>
              <a:t>’, </a:t>
            </a:r>
            <a:r>
              <a:rPr lang="en-US" sz="3500" dirty="0" err="1" smtClean="0"/>
              <a:t>ripensare</a:t>
            </a:r>
            <a:r>
              <a:rPr lang="en-US" sz="3500" dirty="0" smtClean="0"/>
              <a:t> al </a:t>
            </a:r>
            <a:r>
              <a:rPr lang="en-US" sz="3500" dirty="0" err="1" smtClean="0"/>
              <a:t>legame</a:t>
            </a:r>
            <a:r>
              <a:rPr lang="en-US" sz="3500" dirty="0" smtClean="0"/>
              <a:t> </a:t>
            </a:r>
            <a:r>
              <a:rPr lang="en-US" sz="3500" dirty="0" err="1" smtClean="0"/>
              <a:t>ambiente</a:t>
            </a:r>
            <a:r>
              <a:rPr lang="en-US" sz="3500" dirty="0" smtClean="0"/>
              <a:t>/salute e </a:t>
            </a:r>
            <a:r>
              <a:rPr lang="en-US" sz="3500" dirty="0" err="1" smtClean="0"/>
              <a:t>adottare</a:t>
            </a:r>
            <a:r>
              <a:rPr lang="en-US" sz="3500" dirty="0" smtClean="0"/>
              <a:t> un </a:t>
            </a:r>
            <a:r>
              <a:rPr lang="en-US" sz="3500" b="1" dirty="0" err="1" smtClean="0">
                <a:solidFill>
                  <a:schemeClr val="tx2"/>
                </a:solidFill>
              </a:rPr>
              <a:t>approccio</a:t>
            </a:r>
            <a:r>
              <a:rPr lang="en-US" sz="3500" b="1" dirty="0" smtClean="0">
                <a:solidFill>
                  <a:schemeClr val="tx2"/>
                </a:solidFill>
              </a:rPr>
              <a:t> </a:t>
            </a:r>
            <a:r>
              <a:rPr lang="en-US" sz="3500" b="1" dirty="0" err="1" smtClean="0">
                <a:solidFill>
                  <a:schemeClr val="tx2"/>
                </a:solidFill>
              </a:rPr>
              <a:t>olistico</a:t>
            </a:r>
            <a:r>
              <a:rPr lang="en-US" sz="3500" b="1" dirty="0" smtClean="0">
                <a:solidFill>
                  <a:schemeClr val="tx2"/>
                </a:solidFill>
              </a:rPr>
              <a:t> </a:t>
            </a:r>
            <a:r>
              <a:rPr lang="en-US" sz="3500" dirty="0" err="1" smtClean="0"/>
              <a:t>nell’analisi</a:t>
            </a:r>
            <a:r>
              <a:rPr lang="en-US" sz="3500" dirty="0" smtClean="0"/>
              <a:t> </a:t>
            </a:r>
            <a:r>
              <a:rPr lang="en-US" sz="3500" dirty="0" err="1" smtClean="0"/>
              <a:t>delle</a:t>
            </a:r>
            <a:r>
              <a:rPr lang="en-US" sz="3500" dirty="0" smtClean="0"/>
              <a:t> </a:t>
            </a:r>
            <a:r>
              <a:rPr lang="en-US" sz="3500" dirty="0" err="1" smtClean="0"/>
              <a:t>loro</a:t>
            </a:r>
            <a:r>
              <a:rPr lang="en-US" sz="3500" dirty="0" smtClean="0"/>
              <a:t> </a:t>
            </a:r>
            <a:r>
              <a:rPr lang="en-US" sz="3500" dirty="0" err="1" smtClean="0"/>
              <a:t>complesse</a:t>
            </a:r>
            <a:r>
              <a:rPr lang="en-US" sz="3500" dirty="0" smtClean="0"/>
              <a:t> </a:t>
            </a:r>
            <a:r>
              <a:rPr lang="en-US" sz="3500" dirty="0" err="1" smtClean="0"/>
              <a:t>interrelazioni</a:t>
            </a:r>
            <a:endParaRPr lang="en-US" sz="3500" dirty="0" smtClean="0"/>
          </a:p>
          <a:p>
            <a:pPr marL="514350" indent="-514350">
              <a:buFont typeface="+mj-lt"/>
              <a:buAutoNum type="arabicPeriod"/>
            </a:pPr>
            <a:endParaRPr lang="en-US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500" b="1" dirty="0" err="1" smtClean="0">
                <a:solidFill>
                  <a:schemeClr val="tx2"/>
                </a:solidFill>
              </a:rPr>
              <a:t>Migliorare</a:t>
            </a:r>
            <a:r>
              <a:rPr lang="en-US" sz="3500" b="1" dirty="0" smtClean="0">
                <a:solidFill>
                  <a:schemeClr val="tx2"/>
                </a:solidFill>
              </a:rPr>
              <a:t> la </a:t>
            </a:r>
            <a:r>
              <a:rPr lang="en-US" sz="3500" b="1" dirty="0" err="1" smtClean="0">
                <a:solidFill>
                  <a:schemeClr val="tx2"/>
                </a:solidFill>
              </a:rPr>
              <a:t>qualita</a:t>
            </a:r>
            <a:r>
              <a:rPr lang="en-US" sz="3500" b="1" dirty="0" smtClean="0">
                <a:solidFill>
                  <a:schemeClr val="tx2"/>
                </a:solidFill>
              </a:rPr>
              <a:t>’ e </a:t>
            </a:r>
            <a:r>
              <a:rPr lang="en-US" sz="3500" b="1" dirty="0" err="1" smtClean="0">
                <a:solidFill>
                  <a:schemeClr val="tx2"/>
                </a:solidFill>
              </a:rPr>
              <a:t>il</a:t>
            </a:r>
            <a:r>
              <a:rPr lang="en-US" sz="3500" b="1" dirty="0" smtClean="0">
                <a:solidFill>
                  <a:schemeClr val="tx2"/>
                </a:solidFill>
              </a:rPr>
              <a:t> </a:t>
            </a:r>
            <a:r>
              <a:rPr lang="en-US" sz="3500" b="1" dirty="0" err="1" smtClean="0">
                <a:solidFill>
                  <a:schemeClr val="tx2"/>
                </a:solidFill>
              </a:rPr>
              <a:t>valore</a:t>
            </a:r>
            <a:r>
              <a:rPr lang="en-US" sz="3500" b="1" dirty="0" smtClean="0">
                <a:solidFill>
                  <a:schemeClr val="tx2"/>
                </a:solidFill>
              </a:rPr>
              <a:t> </a:t>
            </a:r>
            <a:r>
              <a:rPr lang="en-US" sz="3500" b="1" dirty="0" err="1" smtClean="0">
                <a:solidFill>
                  <a:schemeClr val="tx2"/>
                </a:solidFill>
              </a:rPr>
              <a:t>degli</a:t>
            </a:r>
            <a:r>
              <a:rPr lang="en-US" sz="3500" b="1" dirty="0" smtClean="0">
                <a:solidFill>
                  <a:schemeClr val="tx2"/>
                </a:solidFill>
              </a:rPr>
              <a:t> </a:t>
            </a:r>
            <a:r>
              <a:rPr lang="en-US" sz="3500" b="1" dirty="0" err="1" smtClean="0">
                <a:solidFill>
                  <a:schemeClr val="tx2"/>
                </a:solidFill>
              </a:rPr>
              <a:t>studi</a:t>
            </a:r>
            <a:r>
              <a:rPr lang="en-US" sz="3500" b="1" dirty="0" smtClean="0">
                <a:solidFill>
                  <a:schemeClr val="tx2"/>
                </a:solidFill>
              </a:rPr>
              <a:t> sui </a:t>
            </a:r>
            <a:r>
              <a:rPr lang="en-US" sz="3500" b="1" dirty="0" err="1" smtClean="0">
                <a:solidFill>
                  <a:schemeClr val="tx2"/>
                </a:solidFill>
              </a:rPr>
              <a:t>vari</a:t>
            </a:r>
            <a:r>
              <a:rPr lang="en-US" sz="3500" b="1" dirty="0" smtClean="0">
                <a:solidFill>
                  <a:schemeClr val="tx2"/>
                </a:solidFill>
              </a:rPr>
              <a:t> </a:t>
            </a:r>
            <a:r>
              <a:rPr lang="en-US" sz="3500" b="1" dirty="0" err="1" smtClean="0">
                <a:solidFill>
                  <a:schemeClr val="tx2"/>
                </a:solidFill>
              </a:rPr>
              <a:t>impatti</a:t>
            </a:r>
            <a:r>
              <a:rPr lang="en-US" sz="3500" dirty="0" smtClean="0"/>
              <a:t>. </a:t>
            </a:r>
            <a:r>
              <a:rPr lang="en-US" sz="3500" dirty="0" err="1" smtClean="0"/>
              <a:t>Adottare</a:t>
            </a:r>
            <a:r>
              <a:rPr lang="en-US" sz="3500" dirty="0" smtClean="0"/>
              <a:t> </a:t>
            </a:r>
            <a:r>
              <a:rPr lang="en-US" sz="3500" dirty="0" err="1" smtClean="0"/>
              <a:t>analisi</a:t>
            </a:r>
            <a:r>
              <a:rPr lang="en-US" sz="3500" dirty="0" smtClean="0"/>
              <a:t> </a:t>
            </a:r>
            <a:r>
              <a:rPr lang="en-US" sz="3500" dirty="0" err="1" smtClean="0"/>
              <a:t>di</a:t>
            </a:r>
            <a:r>
              <a:rPr lang="en-US" sz="3500" dirty="0" smtClean="0"/>
              <a:t> </a:t>
            </a:r>
            <a:r>
              <a:rPr lang="en-US" sz="3500" dirty="0" err="1" smtClean="0"/>
              <a:t>rischio</a:t>
            </a:r>
            <a:r>
              <a:rPr lang="en-US" sz="3500" dirty="0" smtClean="0"/>
              <a:t> </a:t>
            </a:r>
            <a:r>
              <a:rPr lang="en-US" sz="3500" dirty="0" err="1" smtClean="0"/>
              <a:t>piuttosto</a:t>
            </a:r>
            <a:r>
              <a:rPr lang="en-US" sz="3500" dirty="0" smtClean="0"/>
              <a:t> </a:t>
            </a:r>
            <a:r>
              <a:rPr lang="en-US" sz="3500" dirty="0" err="1" smtClean="0"/>
              <a:t>ampie</a:t>
            </a:r>
            <a:r>
              <a:rPr lang="en-US" sz="3500" dirty="0" smtClean="0"/>
              <a:t>, </a:t>
            </a:r>
            <a:r>
              <a:rPr lang="en-US" sz="3500" dirty="0" err="1" smtClean="0"/>
              <a:t>che</a:t>
            </a:r>
            <a:r>
              <a:rPr lang="en-US" sz="3500" dirty="0" smtClean="0"/>
              <a:t> </a:t>
            </a:r>
            <a:r>
              <a:rPr lang="en-US" sz="3500" dirty="0" err="1" smtClean="0"/>
              <a:t>si</a:t>
            </a:r>
            <a:r>
              <a:rPr lang="en-US" sz="3500" dirty="0" smtClean="0"/>
              <a:t> </a:t>
            </a:r>
            <a:r>
              <a:rPr lang="en-US" sz="3500" dirty="0" err="1" smtClean="0"/>
              <a:t>avvicinino</a:t>
            </a:r>
            <a:r>
              <a:rPr lang="en-US" sz="3500" dirty="0" smtClean="0"/>
              <a:t> </a:t>
            </a:r>
            <a:r>
              <a:rPr lang="en-US" sz="3500" dirty="0" err="1" smtClean="0"/>
              <a:t>il</a:t>
            </a:r>
            <a:r>
              <a:rPr lang="en-US" sz="3500" dirty="0" smtClean="0"/>
              <a:t> </a:t>
            </a:r>
            <a:r>
              <a:rPr lang="en-US" sz="3500" dirty="0" err="1" smtClean="0"/>
              <a:t>piu</a:t>
            </a:r>
            <a:r>
              <a:rPr lang="en-US" sz="3500" dirty="0" smtClean="0"/>
              <a:t>’ </a:t>
            </a:r>
            <a:r>
              <a:rPr lang="en-US" sz="3500" dirty="0" err="1" smtClean="0"/>
              <a:t>possibile</a:t>
            </a:r>
            <a:r>
              <a:rPr lang="en-US" sz="3500" dirty="0" smtClean="0"/>
              <a:t> </a:t>
            </a:r>
            <a:r>
              <a:rPr lang="en-US" sz="3500" dirty="0" err="1" smtClean="0"/>
              <a:t>alla</a:t>
            </a:r>
            <a:r>
              <a:rPr lang="en-US" sz="3500" dirty="0" smtClean="0"/>
              <a:t> </a:t>
            </a:r>
            <a:r>
              <a:rPr lang="en-US" sz="3500" dirty="0" err="1" smtClean="0"/>
              <a:t>reale</a:t>
            </a:r>
            <a:r>
              <a:rPr lang="en-US" sz="3500" dirty="0" smtClean="0"/>
              <a:t> </a:t>
            </a:r>
            <a:r>
              <a:rPr lang="en-US" sz="3500" dirty="0" err="1" smtClean="0"/>
              <a:t>complessita</a:t>
            </a:r>
            <a:r>
              <a:rPr lang="en-US" sz="3500" dirty="0" smtClean="0"/>
              <a:t>’ </a:t>
            </a:r>
            <a:r>
              <a:rPr lang="en-US" sz="3500" dirty="0" err="1" smtClean="0"/>
              <a:t>dei</a:t>
            </a:r>
            <a:r>
              <a:rPr lang="en-US" sz="3500" dirty="0" smtClean="0"/>
              <a:t> </a:t>
            </a:r>
            <a:r>
              <a:rPr lang="en-US" sz="3500" dirty="0" err="1" smtClean="0"/>
              <a:t>fatti</a:t>
            </a:r>
            <a:r>
              <a:rPr lang="en-US" sz="3500" dirty="0" smtClean="0"/>
              <a:t>, </a:t>
            </a:r>
            <a:r>
              <a:rPr lang="en-US" sz="3500" dirty="0" err="1" smtClean="0"/>
              <a:t>evitando</a:t>
            </a:r>
            <a:r>
              <a:rPr lang="en-US" sz="3500" dirty="0" smtClean="0"/>
              <a:t> </a:t>
            </a:r>
            <a:r>
              <a:rPr lang="en-US" sz="3500" dirty="0" err="1" smtClean="0"/>
              <a:t>semplificazioni</a:t>
            </a:r>
            <a:r>
              <a:rPr lang="en-US" sz="3500" dirty="0" smtClean="0"/>
              <a:t> </a:t>
            </a:r>
            <a:r>
              <a:rPr lang="en-US" sz="3500" dirty="0" err="1" smtClean="0"/>
              <a:t>eccessive</a:t>
            </a:r>
            <a:endParaRPr lang="en-US" sz="3500" dirty="0" smtClean="0"/>
          </a:p>
          <a:p>
            <a:pPr marL="514350" indent="-514350">
              <a:buFont typeface="+mj-lt"/>
              <a:buAutoNum type="arabicPeriod"/>
            </a:pPr>
            <a:endParaRPr lang="en-US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Aumentare</a:t>
            </a:r>
            <a:r>
              <a:rPr lang="en-US" sz="3500" dirty="0" smtClean="0"/>
              <a:t> la </a:t>
            </a:r>
            <a:r>
              <a:rPr lang="en-US" sz="3500" b="1" dirty="0" err="1" smtClean="0">
                <a:solidFill>
                  <a:schemeClr val="tx2"/>
                </a:solidFill>
              </a:rPr>
              <a:t>cooperazione</a:t>
            </a:r>
            <a:r>
              <a:rPr lang="en-US" sz="3500" dirty="0" smtClean="0"/>
              <a:t> </a:t>
            </a:r>
            <a:r>
              <a:rPr lang="en-US" sz="3500" dirty="0" err="1" smtClean="0"/>
              <a:t>fra</a:t>
            </a:r>
            <a:r>
              <a:rPr lang="en-US" sz="3500" dirty="0" smtClean="0"/>
              <a:t> </a:t>
            </a:r>
            <a:r>
              <a:rPr lang="en-US" sz="3500" dirty="0" err="1" smtClean="0"/>
              <a:t>impresa</a:t>
            </a:r>
            <a:r>
              <a:rPr lang="en-US" sz="3500" dirty="0" smtClean="0"/>
              <a:t>, </a:t>
            </a:r>
            <a:r>
              <a:rPr lang="en-US" sz="3500" dirty="0" err="1" smtClean="0"/>
              <a:t>governi</a:t>
            </a:r>
            <a:r>
              <a:rPr lang="en-US" sz="3500" dirty="0" smtClean="0"/>
              <a:t>, </a:t>
            </a:r>
            <a:r>
              <a:rPr lang="en-US" sz="3500" dirty="0" err="1" smtClean="0"/>
              <a:t>cittadini</a:t>
            </a:r>
            <a:r>
              <a:rPr lang="en-US" sz="3500" dirty="0" smtClean="0"/>
              <a:t> e </a:t>
            </a:r>
            <a:r>
              <a:rPr lang="en-US" sz="3500" dirty="0" err="1" smtClean="0"/>
              <a:t>il</a:t>
            </a:r>
            <a:r>
              <a:rPr lang="en-US" sz="3500" dirty="0" smtClean="0"/>
              <a:t> </a:t>
            </a:r>
            <a:r>
              <a:rPr lang="en-US" sz="3500" dirty="0" err="1" smtClean="0"/>
              <a:t>loro</a:t>
            </a:r>
            <a:r>
              <a:rPr lang="en-US" sz="3500" dirty="0" smtClean="0"/>
              <a:t> </a:t>
            </a:r>
            <a:r>
              <a:rPr lang="en-US" sz="3500" b="1" dirty="0" err="1" smtClean="0">
                <a:solidFill>
                  <a:schemeClr val="tx2"/>
                </a:solidFill>
              </a:rPr>
              <a:t>coinvolgimento</a:t>
            </a:r>
            <a:r>
              <a:rPr lang="en-US" sz="3500" dirty="0" smtClean="0"/>
              <a:t> </a:t>
            </a:r>
            <a:r>
              <a:rPr lang="en-US" sz="3500" dirty="0" err="1" smtClean="0"/>
              <a:t>consapevole</a:t>
            </a:r>
            <a:r>
              <a:rPr lang="en-US" sz="3500" dirty="0" smtClean="0"/>
              <a:t> </a:t>
            </a:r>
            <a:r>
              <a:rPr lang="en-US" sz="3500" dirty="0" err="1" smtClean="0"/>
              <a:t>nei</a:t>
            </a:r>
            <a:r>
              <a:rPr lang="en-US" sz="3500" dirty="0" smtClean="0"/>
              <a:t> </a:t>
            </a:r>
            <a:r>
              <a:rPr lang="en-US" sz="3500" dirty="0" err="1" smtClean="0"/>
              <a:t>processi</a:t>
            </a:r>
            <a:r>
              <a:rPr lang="en-US" sz="3500" dirty="0" smtClean="0"/>
              <a:t> </a:t>
            </a:r>
            <a:r>
              <a:rPr lang="en-US" sz="3500" dirty="0" err="1" smtClean="0"/>
              <a:t>decisionali</a:t>
            </a:r>
            <a:r>
              <a:rPr lang="en-US" sz="3500" dirty="0" smtClean="0"/>
              <a:t>: </a:t>
            </a:r>
            <a:r>
              <a:rPr lang="en-US" sz="3500" dirty="0" err="1" smtClean="0"/>
              <a:t>puntare</a:t>
            </a:r>
            <a:r>
              <a:rPr lang="en-US" sz="3500" dirty="0" smtClean="0"/>
              <a:t> </a:t>
            </a:r>
            <a:r>
              <a:rPr lang="en-US" sz="3500" dirty="0" err="1" smtClean="0"/>
              <a:t>su</a:t>
            </a:r>
            <a:r>
              <a:rPr lang="en-US" sz="3500" dirty="0" smtClean="0"/>
              <a:t> </a:t>
            </a:r>
            <a:r>
              <a:rPr lang="en-US" sz="3500" b="1" dirty="0" err="1" smtClean="0">
                <a:solidFill>
                  <a:schemeClr val="tx2"/>
                </a:solidFill>
              </a:rPr>
              <a:t>formazione</a:t>
            </a:r>
            <a:r>
              <a:rPr lang="en-US" sz="3500" b="1" dirty="0" smtClean="0">
                <a:solidFill>
                  <a:schemeClr val="tx2"/>
                </a:solidFill>
              </a:rPr>
              <a:t>, </a:t>
            </a:r>
            <a:r>
              <a:rPr lang="en-US" sz="3500" b="1" dirty="0" err="1" smtClean="0">
                <a:solidFill>
                  <a:schemeClr val="tx2"/>
                </a:solidFill>
              </a:rPr>
              <a:t>informazione</a:t>
            </a:r>
            <a:r>
              <a:rPr lang="en-US" sz="3500" b="1" dirty="0" smtClean="0">
                <a:solidFill>
                  <a:schemeClr val="tx2"/>
                </a:solidFill>
              </a:rPr>
              <a:t> e </a:t>
            </a:r>
            <a:r>
              <a:rPr lang="en-US" sz="3500" b="1" dirty="0" err="1" smtClean="0">
                <a:solidFill>
                  <a:schemeClr val="tx2"/>
                </a:solidFill>
              </a:rPr>
              <a:t>trasparenza</a:t>
            </a:r>
            <a:r>
              <a:rPr lang="en-US" sz="3500" b="1" dirty="0" smtClean="0">
                <a:solidFill>
                  <a:schemeClr val="tx2"/>
                </a:solidFill>
              </a:rPr>
              <a:t>                           </a:t>
            </a:r>
            <a:r>
              <a:rPr lang="en-US" sz="3500" dirty="0" err="1" smtClean="0"/>
              <a:t>Fonte</a:t>
            </a:r>
            <a:r>
              <a:rPr lang="en-US" sz="3500" dirty="0" smtClean="0"/>
              <a:t> AEA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1086</Words>
  <Application>Microsoft Office PowerPoint</Application>
  <PresentationFormat>Presentazione su schermo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AUTISMO SENZA FRONTIERE   INCONTRO – DIBATTITO  Sabato 13 luglio 2013  Albergo Milano, piazza Berini 6 Marzio (Va) </vt:lpstr>
      <vt:lpstr>Autismo e Ambiente/Inquinamento</vt:lpstr>
      <vt:lpstr>Diapositiva 3</vt:lpstr>
      <vt:lpstr>Come innestare l’intervento del legislatore in contesti in cui ancora manca una conoscenza “perfetta” di un fenomeno?</vt:lpstr>
      <vt:lpstr>Diapositiva 5</vt:lpstr>
      <vt:lpstr>Diapositiva 6</vt:lpstr>
      <vt:lpstr>Diapositiva 7</vt:lpstr>
      <vt:lpstr>Diapositiva 8</vt:lpstr>
      <vt:lpstr>Diapositiva 9</vt:lpstr>
      <vt:lpstr>Un recente importante intervento normativo:  la Convenzione di Minamata  </vt:lpstr>
      <vt:lpstr>Risultati raggiunti </vt:lpstr>
      <vt:lpstr>Diapositiva 12</vt:lpstr>
      <vt:lpstr>Le esenzioni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AUTISMO SENZA FRONTIERE   INCONTRO – DIBATTITO  Sabato 13 luglio 2013  Albergo Milano, piazza Berini 6 Marzio (Va) </dc:title>
  <dc:creator>Owner</dc:creator>
  <cp:lastModifiedBy>Owner</cp:lastModifiedBy>
  <cp:revision>22</cp:revision>
  <dcterms:created xsi:type="dcterms:W3CDTF">2013-07-12T11:34:42Z</dcterms:created>
  <dcterms:modified xsi:type="dcterms:W3CDTF">2013-07-13T06:08:12Z</dcterms:modified>
</cp:coreProperties>
</file>