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26" Type="http://schemas.openxmlformats.org/officeDocument/2006/relationships/image" Target="../media/image30.png"/><Relationship Id="rId39" Type="http://schemas.openxmlformats.org/officeDocument/2006/relationships/image" Target="../media/image43.png"/><Relationship Id="rId21" Type="http://schemas.openxmlformats.org/officeDocument/2006/relationships/image" Target="../media/image25.png"/><Relationship Id="rId34" Type="http://schemas.openxmlformats.org/officeDocument/2006/relationships/image" Target="../media/image38.png"/><Relationship Id="rId42" Type="http://schemas.openxmlformats.org/officeDocument/2006/relationships/image" Target="../media/image46.png"/><Relationship Id="rId47" Type="http://schemas.openxmlformats.org/officeDocument/2006/relationships/image" Target="../media/image51.png"/><Relationship Id="rId50" Type="http://schemas.openxmlformats.org/officeDocument/2006/relationships/image" Target="../media/image54.png"/><Relationship Id="rId55" Type="http://schemas.openxmlformats.org/officeDocument/2006/relationships/image" Target="../media/image59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29" Type="http://schemas.openxmlformats.org/officeDocument/2006/relationships/image" Target="../media/image33.png"/><Relationship Id="rId11" Type="http://schemas.openxmlformats.org/officeDocument/2006/relationships/image" Target="../media/image15.png"/><Relationship Id="rId24" Type="http://schemas.openxmlformats.org/officeDocument/2006/relationships/image" Target="../media/image28.png"/><Relationship Id="rId32" Type="http://schemas.openxmlformats.org/officeDocument/2006/relationships/image" Target="../media/image36.png"/><Relationship Id="rId37" Type="http://schemas.openxmlformats.org/officeDocument/2006/relationships/image" Target="../media/image41.png"/><Relationship Id="rId40" Type="http://schemas.openxmlformats.org/officeDocument/2006/relationships/image" Target="../media/image44.png"/><Relationship Id="rId45" Type="http://schemas.openxmlformats.org/officeDocument/2006/relationships/image" Target="../media/image49.png"/><Relationship Id="rId53" Type="http://schemas.openxmlformats.org/officeDocument/2006/relationships/image" Target="../media/image57.png"/><Relationship Id="rId58" Type="http://schemas.openxmlformats.org/officeDocument/2006/relationships/image" Target="../media/image62.png"/><Relationship Id="rId5" Type="http://schemas.openxmlformats.org/officeDocument/2006/relationships/image" Target="../media/image9.png"/><Relationship Id="rId61" Type="http://schemas.openxmlformats.org/officeDocument/2006/relationships/image" Target="../media/image65.png"/><Relationship Id="rId19" Type="http://schemas.openxmlformats.org/officeDocument/2006/relationships/image" Target="../media/image23.png"/><Relationship Id="rId14" Type="http://schemas.openxmlformats.org/officeDocument/2006/relationships/image" Target="../media/image18.png"/><Relationship Id="rId22" Type="http://schemas.openxmlformats.org/officeDocument/2006/relationships/image" Target="../media/image26.png"/><Relationship Id="rId27" Type="http://schemas.openxmlformats.org/officeDocument/2006/relationships/image" Target="../media/image31.png"/><Relationship Id="rId30" Type="http://schemas.openxmlformats.org/officeDocument/2006/relationships/image" Target="../media/image34.png"/><Relationship Id="rId35" Type="http://schemas.openxmlformats.org/officeDocument/2006/relationships/image" Target="../media/image39.png"/><Relationship Id="rId43" Type="http://schemas.openxmlformats.org/officeDocument/2006/relationships/image" Target="../media/image47.png"/><Relationship Id="rId48" Type="http://schemas.openxmlformats.org/officeDocument/2006/relationships/image" Target="../media/image52.png"/><Relationship Id="rId56" Type="http://schemas.openxmlformats.org/officeDocument/2006/relationships/image" Target="../media/image60.png"/><Relationship Id="rId8" Type="http://schemas.openxmlformats.org/officeDocument/2006/relationships/image" Target="../media/image12.png"/><Relationship Id="rId51" Type="http://schemas.openxmlformats.org/officeDocument/2006/relationships/image" Target="../media/image55.png"/><Relationship Id="rId3" Type="http://schemas.openxmlformats.org/officeDocument/2006/relationships/image" Target="../media/image7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5" Type="http://schemas.openxmlformats.org/officeDocument/2006/relationships/image" Target="../media/image29.png"/><Relationship Id="rId33" Type="http://schemas.openxmlformats.org/officeDocument/2006/relationships/image" Target="../media/image37.png"/><Relationship Id="rId38" Type="http://schemas.openxmlformats.org/officeDocument/2006/relationships/image" Target="../media/image42.png"/><Relationship Id="rId46" Type="http://schemas.openxmlformats.org/officeDocument/2006/relationships/image" Target="../media/image50.png"/><Relationship Id="rId59" Type="http://schemas.openxmlformats.org/officeDocument/2006/relationships/image" Target="../media/image63.png"/><Relationship Id="rId20" Type="http://schemas.openxmlformats.org/officeDocument/2006/relationships/image" Target="../media/image24.png"/><Relationship Id="rId41" Type="http://schemas.openxmlformats.org/officeDocument/2006/relationships/image" Target="../media/image45.png"/><Relationship Id="rId54" Type="http://schemas.openxmlformats.org/officeDocument/2006/relationships/image" Target="../media/image58.png"/><Relationship Id="rId1" Type="http://schemas.openxmlformats.org/officeDocument/2006/relationships/image" Target="../media/image5.png"/><Relationship Id="rId6" Type="http://schemas.openxmlformats.org/officeDocument/2006/relationships/image" Target="../media/image10.png"/><Relationship Id="rId15" Type="http://schemas.openxmlformats.org/officeDocument/2006/relationships/image" Target="../media/image19.png"/><Relationship Id="rId23" Type="http://schemas.openxmlformats.org/officeDocument/2006/relationships/image" Target="../media/image27.png"/><Relationship Id="rId28" Type="http://schemas.openxmlformats.org/officeDocument/2006/relationships/image" Target="../media/image32.png"/><Relationship Id="rId36" Type="http://schemas.openxmlformats.org/officeDocument/2006/relationships/image" Target="../media/image40.png"/><Relationship Id="rId49" Type="http://schemas.openxmlformats.org/officeDocument/2006/relationships/image" Target="../media/image53.png"/><Relationship Id="rId57" Type="http://schemas.openxmlformats.org/officeDocument/2006/relationships/image" Target="../media/image61.png"/><Relationship Id="rId10" Type="http://schemas.openxmlformats.org/officeDocument/2006/relationships/image" Target="../media/image14.png"/><Relationship Id="rId31" Type="http://schemas.openxmlformats.org/officeDocument/2006/relationships/image" Target="../media/image35.png"/><Relationship Id="rId44" Type="http://schemas.openxmlformats.org/officeDocument/2006/relationships/image" Target="../media/image48.png"/><Relationship Id="rId52" Type="http://schemas.openxmlformats.org/officeDocument/2006/relationships/image" Target="../media/image56.png"/><Relationship Id="rId60" Type="http://schemas.openxmlformats.org/officeDocument/2006/relationships/image" Target="../media/image6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214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174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38508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6342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6549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9206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22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359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941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592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747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821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88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875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28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175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199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emf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emf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emf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emf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emf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e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emf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sz="4800" dirty="0" smtClean="0"/>
              <a:t>MODELLI PER OTTIMIZZARE IL PES NEGLI ASSETTI MICRO-COGENERATIVI DISTRIBUITI E PERVASIVI</a:t>
            </a:r>
            <a:endParaRPr lang="it-IT" sz="4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Stefano Sferrella</a:t>
            </a:r>
          </a:p>
          <a:p>
            <a:pPr algn="ctr"/>
            <a:r>
              <a:rPr lang="it-IT" dirty="0">
                <a:solidFill>
                  <a:schemeClr val="tx1"/>
                </a:solidFill>
              </a:rPr>
              <a:t>R</a:t>
            </a:r>
            <a:r>
              <a:rPr lang="it-IT" dirty="0" smtClean="0">
                <a:solidFill>
                  <a:schemeClr val="tx1"/>
                </a:solidFill>
              </a:rPr>
              <a:t>ELATORE: Prof. Stefano </a:t>
            </a:r>
            <a:r>
              <a:rPr lang="it-IT" dirty="0" err="1" smtClean="0">
                <a:solidFill>
                  <a:schemeClr val="tx1"/>
                </a:solidFill>
              </a:rPr>
              <a:t>Farné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7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Segnaposto testo 3"/>
              <p:cNvSpPr>
                <a:spLocks noGrp="1"/>
              </p:cNvSpPr>
              <p:nvPr>
                <p:ph type="body" sz="half" idx="2"/>
              </p:nvPr>
            </p:nvSpPr>
            <p:spPr>
              <a:xfrm>
                <a:off x="702365" y="5026647"/>
                <a:ext cx="8571636" cy="1347649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it-IT" sz="1600" dirty="0" smtClean="0">
                    <a:solidFill>
                      <a:prstClr val="black"/>
                    </a:solidFill>
                  </a:rPr>
                  <a:t>Calcolo del rendimento globale:               </a:t>
                </a:r>
                <a:r>
                  <a:rPr lang="it-IT" sz="1600" b="1" dirty="0">
                    <a:solidFill>
                      <a:prstClr val="black"/>
                    </a:solidFill>
                  </a:rPr>
                  <a:t> </a:t>
                </a:r>
                <a:r>
                  <a:rPr lang="el-GR" sz="1600" dirty="0">
                    <a:solidFill>
                      <a:prstClr val="black"/>
                    </a:solidFill>
                  </a:rPr>
                  <a:t>η</a:t>
                </a:r>
                <a:r>
                  <a:rPr lang="it-IT" dirty="0">
                    <a:solidFill>
                      <a:prstClr val="black"/>
                    </a:solidFill>
                  </a:rPr>
                  <a:t>g</a:t>
                </a:r>
                <a:r>
                  <a:rPr lang="it-IT" sz="1600" dirty="0">
                    <a:solidFill>
                      <a:prstClr val="black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267,3</m:t>
                        </m:r>
                        <m:r>
                          <a:rPr lang="it-IT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𝑘𝑊</m:t>
                        </m:r>
                        <m:r>
                          <a:rPr lang="it-IT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+75</m:t>
                        </m:r>
                        <m:r>
                          <a:rPr lang="it-IT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𝑘𝑊</m:t>
                        </m:r>
                      </m:num>
                      <m:den>
                        <m:r>
                          <a:rPr lang="it-IT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450</m:t>
                        </m:r>
                        <m:r>
                          <a:rPr lang="it-IT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𝑘𝑊</m:t>
                        </m:r>
                      </m:den>
                    </m:f>
                  </m:oMath>
                </a14:m>
                <a:r>
                  <a:rPr lang="it-IT" sz="160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 = 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0,94</a:t>
                </a:r>
                <a:endParaRPr lang="it-IT" sz="1600" dirty="0">
                  <a:solidFill>
                    <a:schemeClr val="tx1"/>
                  </a:solidFill>
                </a:endParaRPr>
              </a:p>
              <a:p>
                <a:endParaRPr lang="it-IT" dirty="0" smtClean="0"/>
              </a:p>
              <a:p>
                <a:r>
                  <a:rPr lang="it-IT" sz="1600" dirty="0">
                    <a:solidFill>
                      <a:schemeClr val="tx1"/>
                    </a:solidFill>
                  </a:rPr>
                  <a:t>Calcolo del PES:                                     PES</a:t>
                </a:r>
                <a14:m>
                  <m:oMath xmlns:m="http://schemas.openxmlformats.org/officeDocument/2006/math">
                    <m:r>
                      <a:rPr lang="it-IT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it-IT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450</m:t>
                        </m:r>
                        <m:r>
                          <a:rPr lang="it-IT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𝑘𝑊</m:t>
                        </m:r>
                      </m:num>
                      <m:den>
                        <m:f>
                          <m:fPr>
                            <m:ctrlPr>
                              <a:rPr lang="it-IT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t-IT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354,77</m:t>
                            </m:r>
                            <m:r>
                              <a:rPr lang="it-IT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𝑘𝑊</m:t>
                            </m:r>
                          </m:num>
                          <m:den>
                            <m:r>
                              <a:rPr lang="it-IT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0,</m:t>
                            </m:r>
                            <m:r>
                              <a:rPr lang="it-IT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72</m:t>
                            </m:r>
                          </m:den>
                        </m:f>
                        <m:r>
                          <a:rPr lang="it-IT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it-IT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t-IT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75</m:t>
                            </m:r>
                            <m:r>
                              <a:rPr lang="it-IT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𝑘𝑊</m:t>
                            </m:r>
                          </m:num>
                          <m:den>
                            <m:r>
                              <a:rPr lang="it-IT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0,1667</m:t>
                            </m:r>
                          </m:den>
                        </m:f>
                      </m:den>
                    </m:f>
                  </m:oMath>
                </a14:m>
                <a:r>
                  <a:rPr lang="it-IT" sz="1600" dirty="0">
                    <a:solidFill>
                      <a:schemeClr val="tx1"/>
                    </a:solidFill>
                  </a:rPr>
                  <a:t> = 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0,52</a:t>
                </a:r>
                <a:endParaRPr lang="it-IT" sz="1600" dirty="0">
                  <a:solidFill>
                    <a:schemeClr val="tx1"/>
                  </a:solidFill>
                </a:endParaRPr>
              </a:p>
              <a:p>
                <a:endParaRPr lang="it-IT" dirty="0"/>
              </a:p>
            </p:txBody>
          </p:sp>
        </mc:Choice>
        <mc:Fallback>
          <p:sp>
            <p:nvSpPr>
              <p:cNvPr id="4" name="Segnaposto testo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xfrm>
                <a:off x="702365" y="5026647"/>
                <a:ext cx="8571636" cy="1347649"/>
              </a:xfrm>
              <a:blipFill rotWithShape="0">
                <a:blip r:embed="rId2"/>
                <a:stretch>
                  <a:fillRect l="-35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027" y="243951"/>
            <a:ext cx="9114974" cy="4782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15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Segnaposto testo 3"/>
              <p:cNvSpPr>
                <a:spLocks noGrp="1"/>
              </p:cNvSpPr>
              <p:nvPr>
                <p:ph type="body" sz="half" idx="2"/>
              </p:nvPr>
            </p:nvSpPr>
            <p:spPr>
              <a:xfrm>
                <a:off x="677334" y="5061397"/>
                <a:ext cx="8685607" cy="1249251"/>
              </a:xfrm>
            </p:spPr>
            <p:txBody>
              <a:bodyPr>
                <a:normAutofit/>
              </a:bodyPr>
              <a:lstStyle/>
              <a:p>
                <a:r>
                  <a:rPr lang="it-IT" sz="1600" dirty="0" smtClean="0"/>
                  <a:t>Calcolo dei volumi dei </a:t>
                </a:r>
                <a:r>
                  <a:rPr lang="it-IT" sz="1600" dirty="0" err="1" smtClean="0"/>
                  <a:t>Termopozzi</a:t>
                </a:r>
                <a:r>
                  <a:rPr lang="it-IT" sz="1600" dirty="0" smtClean="0"/>
                  <a:t>:</a:t>
                </a:r>
              </a:p>
              <a:p>
                <a:r>
                  <a:rPr lang="it-IT" sz="1600" dirty="0" smtClean="0"/>
                  <a:t>V</a:t>
                </a:r>
                <a:r>
                  <a:rPr lang="it-IT" sz="1000" dirty="0" smtClean="0"/>
                  <a:t>1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t-IT" sz="1000" dirty="0" smtClean="0">
                        <a:latin typeface="Cambria Math" panose="02040503050406030204" pitchFamily="18" charset="0"/>
                      </a:rPr>
                      <m:t>A</m:t>
                    </m:r>
                    <m:r>
                      <a:rPr lang="it-IT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38,05</m:t>
                        </m:r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𝑘𝑊</m:t>
                        </m:r>
                        <m:r>
                          <a:rPr lang="it-IT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×12</m:t>
                        </m:r>
                        <m:r>
                          <a:rPr lang="it-IT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70</m:t>
                        </m:r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it-IT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×1,16</m:t>
                        </m:r>
                        <m:f>
                          <m:fPr>
                            <m:ctrlPr>
                              <a:rPr lang="it-IT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t-IT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𝑘𝑊h</m:t>
                            </m:r>
                          </m:num>
                          <m:den>
                            <m:sSup>
                              <m:sSupPr>
                                <m:ctrlPr>
                                  <a:rPr lang="it-IT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it-IT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it-IT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it-IT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</m:den>
                        </m:f>
                      </m:den>
                    </m:f>
                    <m:r>
                      <a:rPr lang="it-IT" sz="1600" b="0" i="1" smtClean="0">
                        <a:latin typeface="Cambria Math" panose="02040503050406030204" pitchFamily="18" charset="0"/>
                      </a:rPr>
                      <m:t>=5,62</m:t>
                    </m:r>
                    <m:sSup>
                      <m:sSupPr>
                        <m:ctrlPr>
                          <a:rPr lang="it-IT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it-IT" sz="1600" dirty="0" smtClean="0"/>
                  <a:t>       V</a:t>
                </a:r>
                <a:r>
                  <a:rPr lang="it-IT" sz="1000" dirty="0" smtClean="0"/>
                  <a:t>1B</a:t>
                </a:r>
                <a14:m>
                  <m:oMath xmlns:m="http://schemas.openxmlformats.org/officeDocument/2006/math">
                    <m:r>
                      <a:rPr lang="it-IT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600" i="1">
                            <a:latin typeface="Cambria Math" panose="02040503050406030204" pitchFamily="18" charset="0"/>
                          </a:rPr>
                          <m:t>38,05</m:t>
                        </m:r>
                        <m:r>
                          <a:rPr lang="it-IT" sz="1600" i="1">
                            <a:latin typeface="Cambria Math" panose="02040503050406030204" pitchFamily="18" charset="0"/>
                          </a:rPr>
                          <m:t>𝑘𝑊</m:t>
                        </m:r>
                        <m:r>
                          <a:rPr lang="it-IT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×12</m:t>
                        </m:r>
                        <m:r>
                          <a:rPr lang="it-IT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it-IT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35</m:t>
                        </m:r>
                        <m:r>
                          <a:rPr lang="it-IT" sz="1600" i="1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it-IT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×1,16</m:t>
                        </m:r>
                        <m:f>
                          <m:fPr>
                            <m:ctrlPr>
                              <a:rPr lang="it-IT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t-IT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𝑘𝑊h</m:t>
                            </m:r>
                          </m:num>
                          <m:den>
                            <m:sSup>
                              <m:sSupPr>
                                <m:ctrlPr>
                                  <a:rPr lang="it-IT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it-IT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it-IT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it-IT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</m:den>
                        </m:f>
                      </m:den>
                    </m:f>
                    <m:r>
                      <a:rPr lang="it-IT" sz="16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it-IT" sz="1600" dirty="0" smtClean="0"/>
                  <a:t> 11,23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16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16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it-IT" sz="16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it-IT" sz="1600" dirty="0" smtClean="0"/>
                  <a:t>   </a:t>
                </a:r>
                <a:r>
                  <a:rPr lang="it-IT" sz="1600" dirty="0"/>
                  <a:t>V</a:t>
                </a:r>
                <a:r>
                  <a:rPr lang="it-IT" sz="1000" dirty="0"/>
                  <a:t>1</a:t>
                </a:r>
                <a:r>
                  <a:rPr lang="it-IT" sz="1000" dirty="0" smtClean="0"/>
                  <a:t>C</a:t>
                </a:r>
                <a14:m>
                  <m:oMath xmlns:m="http://schemas.openxmlformats.org/officeDocument/2006/math">
                    <m:r>
                      <a:rPr lang="it-IT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t-IT" sz="1600" i="1">
                            <a:latin typeface="Cambria Math" panose="02040503050406030204" pitchFamily="18" charset="0"/>
                          </a:rPr>
                          <m:t>38,05</m:t>
                        </m:r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+180)</m:t>
                        </m:r>
                        <m:r>
                          <a:rPr lang="it-IT" sz="1600" i="1">
                            <a:latin typeface="Cambria Math" panose="02040503050406030204" pitchFamily="18" charset="0"/>
                          </a:rPr>
                          <m:t>𝑘𝑊</m:t>
                        </m:r>
                        <m:r>
                          <a:rPr lang="it-IT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×12</m:t>
                        </m:r>
                        <m:r>
                          <a:rPr lang="it-IT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it-IT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it-IT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  <m:r>
                          <a:rPr lang="it-IT" sz="1600" i="1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it-IT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×1,16</m:t>
                        </m:r>
                        <m:f>
                          <m:fPr>
                            <m:ctrlPr>
                              <a:rPr lang="it-IT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t-IT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𝑘𝑊h</m:t>
                            </m:r>
                          </m:num>
                          <m:den>
                            <m:sSup>
                              <m:sSupPr>
                                <m:ctrlPr>
                                  <a:rPr lang="it-IT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it-IT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it-IT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it-IT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</m:den>
                        </m:f>
                      </m:den>
                    </m:f>
                    <m:r>
                      <a:rPr lang="it-IT" sz="16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it-IT" sz="1600" dirty="0"/>
                  <a:t> </a:t>
                </a:r>
                <a:r>
                  <a:rPr lang="it-IT" sz="1600" dirty="0" smtClean="0"/>
                  <a:t>150,3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1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1600" i="1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it-IT" sz="1600" i="1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it-IT" sz="1600" dirty="0"/>
              </a:p>
            </p:txBody>
          </p:sp>
        </mc:Choice>
        <mc:Fallback>
          <p:sp>
            <p:nvSpPr>
              <p:cNvPr id="4" name="Segnaposto testo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xfrm>
                <a:off x="677334" y="5061397"/>
                <a:ext cx="8685607" cy="1249251"/>
              </a:xfrm>
              <a:blipFill rotWithShape="0">
                <a:blip r:embed="rId2"/>
                <a:stretch>
                  <a:fillRect l="-351" t="-195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magin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732" y="193183"/>
            <a:ext cx="7926983" cy="4748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06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Segnaposto testo 3"/>
              <p:cNvSpPr>
                <a:spLocks noGrp="1"/>
              </p:cNvSpPr>
              <p:nvPr>
                <p:ph type="body" sz="half" idx="2"/>
              </p:nvPr>
            </p:nvSpPr>
            <p:spPr>
              <a:xfrm>
                <a:off x="618186" y="5074276"/>
                <a:ext cx="8655816" cy="1609859"/>
              </a:xfrm>
            </p:spPr>
            <p:txBody>
              <a:bodyPr>
                <a:normAutofit/>
              </a:bodyPr>
              <a:lstStyle/>
              <a:p>
                <a:r>
                  <a:rPr lang="it-IT" sz="1600" dirty="0" smtClean="0"/>
                  <a:t>Calcolo dei volumi dei </a:t>
                </a:r>
                <a:r>
                  <a:rPr lang="it-IT" sz="1600" dirty="0" err="1" smtClean="0"/>
                  <a:t>Termopozzi</a:t>
                </a:r>
                <a:r>
                  <a:rPr lang="it-IT" sz="1600" dirty="0" smtClean="0"/>
                  <a:t>:</a:t>
                </a:r>
                <a:endParaRPr lang="it-IT" sz="1600" dirty="0"/>
              </a:p>
              <a:p>
                <a:r>
                  <a:rPr lang="it-IT" sz="1600" dirty="0"/>
                  <a:t>V</a:t>
                </a:r>
                <a:r>
                  <a:rPr lang="it-IT" sz="1000" dirty="0"/>
                  <a:t>2</a:t>
                </a:r>
                <a:r>
                  <a:rPr lang="it-IT" sz="1000" dirty="0" smtClean="0"/>
                  <a:t>A</a:t>
                </a:r>
                <a14:m>
                  <m:oMath xmlns:m="http://schemas.openxmlformats.org/officeDocument/2006/math">
                    <m:r>
                      <a:rPr lang="it-IT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267,3</m:t>
                        </m:r>
                        <m:r>
                          <a:rPr lang="it-IT" sz="1600" i="1">
                            <a:latin typeface="Cambria Math" panose="02040503050406030204" pitchFamily="18" charset="0"/>
                          </a:rPr>
                          <m:t>𝑘𝑊</m:t>
                        </m:r>
                        <m:r>
                          <a:rPr lang="it-IT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×12</m:t>
                        </m:r>
                        <m:r>
                          <a:rPr lang="it-IT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it-IT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it-IT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00</m:t>
                        </m:r>
                        <m:r>
                          <a:rPr lang="it-IT" sz="1600" i="1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it-IT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×1,16</m:t>
                        </m:r>
                        <m:f>
                          <m:fPr>
                            <m:ctrlPr>
                              <a:rPr lang="it-IT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t-IT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𝑘𝑊h</m:t>
                            </m:r>
                          </m:num>
                          <m:den>
                            <m:sSup>
                              <m:sSupPr>
                                <m:ctrlPr>
                                  <a:rPr lang="it-IT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it-IT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it-IT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it-IT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</m:den>
                        </m:f>
                      </m:den>
                    </m:f>
                    <m:r>
                      <a:rPr lang="it-IT" sz="16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it-IT" sz="1600" dirty="0"/>
                  <a:t> </a:t>
                </a:r>
                <a:r>
                  <a:rPr lang="it-IT" sz="1600" dirty="0" smtClean="0"/>
                  <a:t>27,65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1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1600" i="1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it-IT" sz="1600" i="1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it-IT" dirty="0" smtClean="0"/>
                  <a:t>      </a:t>
                </a:r>
                <a:r>
                  <a:rPr lang="it-IT" sz="1600" dirty="0"/>
                  <a:t>V</a:t>
                </a:r>
                <a:r>
                  <a:rPr lang="it-IT" sz="1000" dirty="0"/>
                  <a:t>2</a:t>
                </a:r>
                <a:r>
                  <a:rPr lang="it-IT" sz="1000" dirty="0" smtClean="0"/>
                  <a:t>B</a:t>
                </a:r>
                <a14:m>
                  <m:oMath xmlns:m="http://schemas.openxmlformats.org/officeDocument/2006/math">
                    <m:r>
                      <a:rPr lang="it-IT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267,3</m:t>
                        </m:r>
                        <m:r>
                          <a:rPr lang="it-IT" sz="1600" i="1">
                            <a:latin typeface="Cambria Math" panose="02040503050406030204" pitchFamily="18" charset="0"/>
                          </a:rPr>
                          <m:t>𝑘𝑊</m:t>
                        </m:r>
                        <m:r>
                          <a:rPr lang="it-IT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×12</m:t>
                        </m:r>
                        <m:r>
                          <a:rPr lang="it-IT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it-IT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35</m:t>
                        </m:r>
                        <m:r>
                          <a:rPr lang="it-IT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  <m:r>
                          <a:rPr lang="it-IT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×1,16</m:t>
                        </m:r>
                        <m:f>
                          <m:fPr>
                            <m:ctrlPr>
                              <a:rPr lang="it-IT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t-IT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𝑘𝑊h</m:t>
                            </m:r>
                          </m:num>
                          <m:den>
                            <m:sSup>
                              <m:sSupPr>
                                <m:ctrlPr>
                                  <a:rPr lang="it-IT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it-IT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it-IT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it-IT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</m:den>
                        </m:f>
                      </m:den>
                    </m:f>
                    <m:r>
                      <a:rPr lang="it-IT" sz="16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it-IT" sz="1600" dirty="0"/>
                  <a:t> </a:t>
                </a:r>
                <a:r>
                  <a:rPr lang="it-IT" sz="1600" dirty="0" smtClean="0"/>
                  <a:t>79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1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1600" i="1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it-IT" sz="1600" i="1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it-IT" dirty="0" smtClean="0"/>
                  <a:t>     </a:t>
                </a:r>
                <a:r>
                  <a:rPr lang="it-IT" sz="1700" dirty="0" smtClean="0"/>
                  <a:t>V</a:t>
                </a:r>
                <a:r>
                  <a:rPr lang="it-IT" sz="1000" dirty="0"/>
                  <a:t>2</a:t>
                </a:r>
                <a:r>
                  <a:rPr lang="it-IT" sz="1000" dirty="0" smtClean="0"/>
                  <a:t>C</a:t>
                </a:r>
                <a14:m>
                  <m:oMath xmlns:m="http://schemas.openxmlformats.org/officeDocument/2006/math">
                    <m:r>
                      <a:rPr lang="it-IT" sz="17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17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700" b="0" i="1" smtClean="0">
                            <a:latin typeface="Cambria Math" panose="02040503050406030204" pitchFamily="18" charset="0"/>
                          </a:rPr>
                          <m:t>267,3</m:t>
                        </m:r>
                        <m:r>
                          <a:rPr lang="it-IT" sz="1700" i="1">
                            <a:latin typeface="Cambria Math" panose="02040503050406030204" pitchFamily="18" charset="0"/>
                          </a:rPr>
                          <m:t>𝑘𝑊</m:t>
                        </m:r>
                        <m:r>
                          <a:rPr lang="it-IT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×12</m:t>
                        </m:r>
                        <m:r>
                          <a:rPr lang="it-IT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it-IT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it-IT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  <m:r>
                          <a:rPr lang="it-IT" sz="1700" i="1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it-IT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×1,16</m:t>
                        </m:r>
                        <m:f>
                          <m:fPr>
                            <m:ctrlPr>
                              <a:rPr lang="it-IT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t-IT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𝑘𝑊h</m:t>
                            </m:r>
                          </m:num>
                          <m:den>
                            <m:sSup>
                              <m:sSupPr>
                                <m:ctrlPr>
                                  <a:rPr lang="it-IT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it-IT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it-IT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it-IT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</m:den>
                        </m:f>
                      </m:den>
                    </m:f>
                    <m:r>
                      <a:rPr lang="it-IT" sz="17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it-IT" sz="1700" dirty="0"/>
                  <a:t> </a:t>
                </a:r>
                <a:r>
                  <a:rPr lang="it-IT" sz="1600" dirty="0" smtClean="0"/>
                  <a:t>184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16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16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it-IT" sz="16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it-IT" sz="1700" dirty="0"/>
              </a:p>
            </p:txBody>
          </p:sp>
        </mc:Choice>
        <mc:Fallback>
          <p:sp>
            <p:nvSpPr>
              <p:cNvPr id="4" name="Segnaposto testo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xfrm>
                <a:off x="618186" y="5074276"/>
                <a:ext cx="8655816" cy="1609859"/>
              </a:xfrm>
              <a:blipFill rotWithShape="0">
                <a:blip r:embed="rId2"/>
                <a:stretch>
                  <a:fillRect l="-352" t="-151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156" y="257328"/>
            <a:ext cx="8324998" cy="4726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503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Segnaposto testo 3"/>
              <p:cNvSpPr>
                <a:spLocks noGrp="1"/>
              </p:cNvSpPr>
              <p:nvPr>
                <p:ph type="body" sz="half" idx="2"/>
              </p:nvPr>
            </p:nvSpPr>
            <p:spPr>
              <a:xfrm>
                <a:off x="412123" y="5100034"/>
                <a:ext cx="9040970" cy="1184856"/>
              </a:xfrm>
            </p:spPr>
            <p:txBody>
              <a:bodyPr>
                <a:normAutofit/>
              </a:bodyPr>
              <a:lstStyle/>
              <a:p>
                <a:r>
                  <a:rPr lang="it-IT" sz="1600" dirty="0" smtClean="0"/>
                  <a:t>Calcolo dei volumi dei </a:t>
                </a:r>
                <a:r>
                  <a:rPr lang="it-IT" sz="1600" dirty="0" err="1" smtClean="0"/>
                  <a:t>Termopozzi</a:t>
                </a:r>
                <a:r>
                  <a:rPr lang="it-IT" sz="1600" dirty="0" smtClean="0"/>
                  <a:t>:</a:t>
                </a:r>
              </a:p>
              <a:p>
                <a:r>
                  <a:rPr lang="it-IT" sz="1600" dirty="0"/>
                  <a:t>V</a:t>
                </a:r>
                <a:r>
                  <a:rPr lang="it-IT" sz="1000" dirty="0"/>
                  <a:t>3</a:t>
                </a:r>
                <a:r>
                  <a:rPr lang="it-IT" sz="1000" dirty="0" smtClean="0"/>
                  <a:t>A</a:t>
                </a:r>
                <a14:m>
                  <m:oMath xmlns:m="http://schemas.openxmlformats.org/officeDocument/2006/math">
                    <m:r>
                      <a:rPr lang="it-IT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38,05</m:t>
                        </m:r>
                        <m:r>
                          <a:rPr lang="it-IT" sz="1600" i="1">
                            <a:latin typeface="Cambria Math" panose="02040503050406030204" pitchFamily="18" charset="0"/>
                          </a:rPr>
                          <m:t>𝑘𝑊</m:t>
                        </m:r>
                        <m:r>
                          <a:rPr lang="it-IT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×12</m:t>
                        </m:r>
                        <m:r>
                          <a:rPr lang="it-IT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it-IT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80</m:t>
                        </m:r>
                        <m:r>
                          <a:rPr lang="it-IT" sz="1600" i="1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it-IT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×1,16</m:t>
                        </m:r>
                        <m:f>
                          <m:fPr>
                            <m:ctrlPr>
                              <a:rPr lang="it-IT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t-IT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𝑘𝑊h</m:t>
                            </m:r>
                          </m:num>
                          <m:den>
                            <m:sSup>
                              <m:sSupPr>
                                <m:ctrlPr>
                                  <a:rPr lang="it-IT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it-IT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it-IT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it-IT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</m:den>
                        </m:f>
                      </m:den>
                    </m:f>
                    <m:r>
                      <a:rPr lang="it-IT" sz="16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it-IT" sz="1600" dirty="0"/>
                  <a:t> </a:t>
                </a:r>
                <a:r>
                  <a:rPr lang="it-IT" sz="1600" dirty="0" smtClean="0"/>
                  <a:t>5,62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1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1600" i="1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it-IT" sz="1600" i="1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it-IT" sz="1600" dirty="0" smtClean="0"/>
                  <a:t>   </a:t>
                </a:r>
                <a:r>
                  <a:rPr lang="it-IT" sz="1600" dirty="0"/>
                  <a:t>V</a:t>
                </a:r>
                <a:r>
                  <a:rPr lang="it-IT" sz="1000" dirty="0"/>
                  <a:t>3</a:t>
                </a:r>
                <a:r>
                  <a:rPr lang="it-IT" sz="1000" dirty="0" smtClean="0"/>
                  <a:t>B</a:t>
                </a:r>
                <a14:m>
                  <m:oMath xmlns:m="http://schemas.openxmlformats.org/officeDocument/2006/math">
                    <m:r>
                      <a:rPr lang="it-IT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(79,2+38,05)</m:t>
                        </m:r>
                        <m:r>
                          <a:rPr lang="it-IT" sz="1600" i="1">
                            <a:latin typeface="Cambria Math" panose="02040503050406030204" pitchFamily="18" charset="0"/>
                          </a:rPr>
                          <m:t>𝑘𝑊</m:t>
                        </m:r>
                        <m:r>
                          <a:rPr lang="it-IT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×12</m:t>
                        </m:r>
                        <m:r>
                          <a:rPr lang="it-IT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it-IT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35</m:t>
                        </m:r>
                        <m:r>
                          <a:rPr lang="it-IT" sz="1600" i="1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it-IT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×1,16</m:t>
                        </m:r>
                        <m:f>
                          <m:fPr>
                            <m:ctrlPr>
                              <a:rPr lang="it-IT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t-IT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𝑘𝑊h</m:t>
                            </m:r>
                          </m:num>
                          <m:den>
                            <m:sSup>
                              <m:sSupPr>
                                <m:ctrlPr>
                                  <a:rPr lang="it-IT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it-IT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it-IT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it-IT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</m:den>
                        </m:f>
                      </m:den>
                    </m:f>
                    <m:r>
                      <a:rPr lang="it-IT" sz="16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it-IT" sz="1600" dirty="0"/>
                  <a:t> </a:t>
                </a:r>
                <a:r>
                  <a:rPr lang="it-IT" sz="1600" dirty="0" smtClean="0"/>
                  <a:t>34,64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1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1600" i="1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it-IT" sz="1600" i="1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it-IT" sz="1600" dirty="0" smtClean="0"/>
                  <a:t>   </a:t>
                </a:r>
                <a:r>
                  <a:rPr lang="it-IT" sz="1600" dirty="0"/>
                  <a:t>V</a:t>
                </a:r>
                <a:r>
                  <a:rPr lang="it-IT" sz="1000" dirty="0"/>
                  <a:t>3</a:t>
                </a:r>
                <a:r>
                  <a:rPr lang="it-IT" sz="1000" dirty="0" smtClean="0"/>
                  <a:t>C</a:t>
                </a:r>
                <a14:m>
                  <m:oMath xmlns:m="http://schemas.openxmlformats.org/officeDocument/2006/math">
                    <m:r>
                      <a:rPr lang="it-IT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(38,05+180)</m:t>
                        </m:r>
                        <m:r>
                          <a:rPr lang="it-IT" sz="1600" i="1">
                            <a:latin typeface="Cambria Math" panose="02040503050406030204" pitchFamily="18" charset="0"/>
                          </a:rPr>
                          <m:t>𝑘𝑊</m:t>
                        </m:r>
                        <m:r>
                          <a:rPr lang="it-IT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×12</m:t>
                        </m:r>
                        <m:r>
                          <a:rPr lang="it-IT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it-IT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it-IT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  <m:r>
                          <a:rPr lang="it-IT" sz="1600" i="1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it-IT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×1,16</m:t>
                        </m:r>
                        <m:f>
                          <m:fPr>
                            <m:ctrlPr>
                              <a:rPr lang="it-IT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t-IT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𝑘𝑊h</m:t>
                            </m:r>
                          </m:num>
                          <m:den>
                            <m:sSup>
                              <m:sSupPr>
                                <m:ctrlPr>
                                  <a:rPr lang="it-IT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it-IT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it-IT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it-IT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</m:den>
                        </m:f>
                      </m:den>
                    </m:f>
                    <m:r>
                      <a:rPr lang="it-IT" sz="16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it-IT" sz="1600" dirty="0"/>
                  <a:t> </a:t>
                </a:r>
                <a:r>
                  <a:rPr lang="it-IT" sz="1600" dirty="0" smtClean="0"/>
                  <a:t>150,3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1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1600" i="1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it-IT" sz="1600" i="1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it-IT" sz="1600" dirty="0"/>
              </a:p>
            </p:txBody>
          </p:sp>
        </mc:Choice>
        <mc:Fallback>
          <p:sp>
            <p:nvSpPr>
              <p:cNvPr id="4" name="Segnaposto testo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xfrm>
                <a:off x="412123" y="5100034"/>
                <a:ext cx="9040970" cy="1184856"/>
              </a:xfrm>
              <a:blipFill rotWithShape="0">
                <a:blip r:embed="rId2"/>
                <a:stretch>
                  <a:fillRect l="-405" t="-206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870" y="164577"/>
            <a:ext cx="7933065" cy="4646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76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Segnaposto testo 3"/>
              <p:cNvSpPr>
                <a:spLocks noGrp="1"/>
              </p:cNvSpPr>
              <p:nvPr>
                <p:ph type="body" sz="half" idx="2"/>
              </p:nvPr>
            </p:nvSpPr>
            <p:spPr>
              <a:xfrm>
                <a:off x="677334" y="4056845"/>
                <a:ext cx="8596667" cy="1984517"/>
              </a:xfrm>
            </p:spPr>
            <p:txBody>
              <a:bodyPr>
                <a:normAutofit/>
              </a:bodyPr>
              <a:lstStyle/>
              <a:p>
                <a:r>
                  <a:rPr lang="it-IT" sz="1600" dirty="0" smtClean="0"/>
                  <a:t>Calcolo del volume del </a:t>
                </a:r>
                <a:r>
                  <a:rPr lang="it-IT" sz="1600" dirty="0" err="1" smtClean="0"/>
                  <a:t>Termopozzo</a:t>
                </a:r>
                <a:r>
                  <a:rPr lang="it-IT" sz="1600" dirty="0" smtClean="0"/>
                  <a:t> a freddo:</a:t>
                </a:r>
              </a:p>
              <a:p>
                <a:endParaRPr lang="it-IT" sz="1600" dirty="0"/>
              </a:p>
              <a:p>
                <a:pPr algn="ctr"/>
                <a:r>
                  <a:rPr lang="it-IT" sz="1800" dirty="0"/>
                  <a:t>V</a:t>
                </a:r>
                <a:r>
                  <a:rPr lang="it-IT" sz="1000" dirty="0"/>
                  <a:t>3</a:t>
                </a:r>
                <a:r>
                  <a:rPr lang="it-IT" sz="1000" dirty="0" smtClean="0"/>
                  <a:t>D</a:t>
                </a:r>
                <a14:m>
                  <m:oMath xmlns:m="http://schemas.openxmlformats.org/officeDocument/2006/math">
                    <m:r>
                      <a:rPr lang="it-IT" sz="1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800" b="0" i="1" smtClean="0">
                            <a:latin typeface="Cambria Math" panose="02040503050406030204" pitchFamily="18" charset="0"/>
                          </a:rPr>
                          <m:t>57,2</m:t>
                        </m:r>
                        <m:r>
                          <a:rPr lang="it-IT" sz="1800" i="1">
                            <a:latin typeface="Cambria Math" panose="02040503050406030204" pitchFamily="18" charset="0"/>
                          </a:rPr>
                          <m:t>𝑘𝑊</m:t>
                        </m:r>
                        <m:r>
                          <a:rPr lang="it-IT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×12</m:t>
                        </m:r>
                        <m:r>
                          <a:rPr lang="it-IT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it-IT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</m:t>
                        </m:r>
                        <m:r>
                          <a:rPr lang="it-IT" sz="1800" i="1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it-IT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×1,16</m:t>
                        </m:r>
                        <m:f>
                          <m:fPr>
                            <m:ctrlPr>
                              <a:rPr lang="it-IT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t-IT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𝑘𝑊h</m:t>
                            </m:r>
                          </m:num>
                          <m:den>
                            <m:sSup>
                              <m:sSupPr>
                                <m:ctrlP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it-IT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</m:den>
                        </m:f>
                      </m:den>
                    </m:f>
                    <m:r>
                      <a:rPr lang="it-IT" sz="1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it-IT" sz="1800" dirty="0"/>
                  <a:t> </a:t>
                </a:r>
                <a:r>
                  <a:rPr lang="it-IT" sz="1800" dirty="0" smtClean="0"/>
                  <a:t>23,66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18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1800" i="1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it-IT" sz="1800" i="1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it-IT" sz="1800" dirty="0"/>
              </a:p>
            </p:txBody>
          </p:sp>
        </mc:Choice>
        <mc:Fallback>
          <p:sp>
            <p:nvSpPr>
              <p:cNvPr id="4" name="Segnaposto testo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xfrm>
                <a:off x="677334" y="4056845"/>
                <a:ext cx="8596667" cy="1984517"/>
              </a:xfrm>
              <a:blipFill rotWithShape="0">
                <a:blip r:embed="rId2"/>
                <a:stretch>
                  <a:fillRect l="-355" t="-122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50222"/>
            <a:ext cx="9440215" cy="2134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3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CONCLUSIONI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Nel secondo e nel terzo schema di impianto modificato abbiamo un buon risparmio di energia primaria</a:t>
            </a:r>
          </a:p>
          <a:p>
            <a:endParaRPr lang="it-IT" sz="2400" dirty="0"/>
          </a:p>
          <a:p>
            <a:r>
              <a:rPr lang="it-IT" sz="2400" dirty="0" smtClean="0"/>
              <a:t>Minori consumi, minore incidenza sull’impatto ambientale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8314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sz="3200" dirty="0" smtClean="0">
                <a:solidFill>
                  <a:schemeClr val="tx1"/>
                </a:solidFill>
              </a:rPr>
              <a:t>Grazie per l’ attenzione</a:t>
            </a:r>
            <a:endParaRPr lang="it-IT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39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COGENERAZIONE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Produzione di energia elettrica e termica nello stesso impianto</a:t>
            </a:r>
          </a:p>
          <a:p>
            <a:r>
              <a:rPr lang="it-IT" sz="2400" dirty="0" smtClean="0"/>
              <a:t>Utenze di termico vicino all’impianto per evitare ingenti dispersioni</a:t>
            </a:r>
          </a:p>
          <a:p>
            <a:r>
              <a:rPr lang="it-IT" sz="2400" dirty="0" smtClean="0"/>
              <a:t>Nel caso di produzione di energia elettrica e termica di tipo caldo e freddo si parla di </a:t>
            </a:r>
            <a:r>
              <a:rPr lang="it-IT" sz="2400" dirty="0" smtClean="0">
                <a:solidFill>
                  <a:schemeClr val="accent1"/>
                </a:solidFill>
              </a:rPr>
              <a:t>TRIGENERAZIONE</a:t>
            </a:r>
          </a:p>
          <a:p>
            <a:pPr algn="ctr"/>
            <a:endParaRPr 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657788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COGENERAZIONE AD ALTO RENDIMENTO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L’obiettivo è sfruttare al massimo i combustibili utilizzati  per diminuire i consumi</a:t>
            </a:r>
          </a:p>
          <a:p>
            <a:r>
              <a:rPr lang="it-IT" sz="2400" dirty="0" smtClean="0"/>
              <a:t>La condizione di CAR fondata su un criterio basato sull’indice PES (</a:t>
            </a:r>
            <a:r>
              <a:rPr lang="it-IT" sz="2400" dirty="0" err="1" smtClean="0"/>
              <a:t>Primary</a:t>
            </a:r>
            <a:r>
              <a:rPr lang="it-IT" sz="2400" dirty="0" smtClean="0"/>
              <a:t> Energy </a:t>
            </a:r>
            <a:r>
              <a:rPr lang="it-IT" sz="2400" dirty="0" err="1" smtClean="0"/>
              <a:t>Saving</a:t>
            </a:r>
            <a:r>
              <a:rPr lang="it-IT" sz="2400" dirty="0" smtClean="0"/>
              <a:t>)</a:t>
            </a:r>
          </a:p>
          <a:p>
            <a:pPr marL="0" indent="0">
              <a:buNone/>
            </a:pPr>
            <a:r>
              <a:rPr lang="it-IT" sz="2400" dirty="0" smtClean="0"/>
              <a:t>Unità nella condizione CAR quando: </a:t>
            </a:r>
          </a:p>
          <a:p>
            <a:pPr marL="514350" indent="-514350" algn="ctr">
              <a:buFont typeface="+mj-lt"/>
              <a:buAutoNum type="romanLcPeriod"/>
            </a:pPr>
            <a:r>
              <a:rPr lang="it-IT" sz="2400" dirty="0" smtClean="0"/>
              <a:t>PES ≥ 0,1 per unità con produzione maggiore a 1MW</a:t>
            </a:r>
            <a:r>
              <a:rPr lang="it-IT" sz="1400" dirty="0" smtClean="0"/>
              <a:t>el</a:t>
            </a:r>
            <a:r>
              <a:rPr lang="it-IT" sz="2400" dirty="0" smtClean="0"/>
              <a:t>;</a:t>
            </a:r>
          </a:p>
          <a:p>
            <a:pPr marL="514350" indent="-514350" algn="ctr">
              <a:buFont typeface="+mj-lt"/>
              <a:buAutoNum type="romanLcPeriod"/>
            </a:pPr>
            <a:r>
              <a:rPr lang="it-IT" sz="2400" dirty="0" smtClean="0"/>
              <a:t>PES &gt; 0 per unità di piccola o micro-cogenerazione;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2109208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CALCOLO DEL PES</a:t>
            </a:r>
            <a:endParaRPr lang="it-I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1687132"/>
                <a:ext cx="8596668" cy="4354231"/>
              </a:xfrm>
            </p:spPr>
            <p:txBody>
              <a:bodyPr>
                <a:normAutofit fontScale="62500" lnSpcReduction="20000"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it-IT" sz="3800" dirty="0" smtClean="0"/>
                  <a:t>Definizione dei confini cogenerativi (</a:t>
                </a:r>
                <a:r>
                  <a:rPr lang="it-IT" sz="3800" dirty="0" err="1" smtClean="0"/>
                  <a:t>H</a:t>
                </a:r>
                <a:r>
                  <a:rPr lang="it-IT" sz="1600" dirty="0" err="1" smtClean="0"/>
                  <a:t>chp</a:t>
                </a:r>
                <a:r>
                  <a:rPr lang="it-IT" sz="3800" dirty="0" smtClean="0"/>
                  <a:t>, </a:t>
                </a:r>
                <a:r>
                  <a:rPr lang="it-IT" sz="3800" dirty="0" err="1" smtClean="0"/>
                  <a:t>E</a:t>
                </a:r>
                <a:r>
                  <a:rPr lang="it-IT" sz="1600" dirty="0" err="1" smtClean="0"/>
                  <a:t>chp</a:t>
                </a:r>
                <a:r>
                  <a:rPr lang="it-IT" sz="3800" dirty="0" smtClean="0"/>
                  <a:t>, </a:t>
                </a:r>
                <a:r>
                  <a:rPr lang="it-IT" sz="3800" dirty="0" err="1" smtClean="0"/>
                  <a:t>F</a:t>
                </a:r>
                <a:r>
                  <a:rPr lang="it-IT" sz="1600" dirty="0" err="1" smtClean="0"/>
                  <a:t>chp</a:t>
                </a:r>
                <a:r>
                  <a:rPr lang="it-IT" sz="3800" dirty="0" smtClean="0"/>
                  <a:t>);</a:t>
                </a:r>
              </a:p>
              <a:p>
                <a:pPr>
                  <a:buFont typeface="+mj-lt"/>
                  <a:buAutoNum type="arabicPeriod"/>
                </a:pPr>
                <a:r>
                  <a:rPr lang="it-IT" sz="3800" dirty="0" smtClean="0"/>
                  <a:t>Calcolo del rendimento globale </a:t>
                </a:r>
                <a:r>
                  <a:rPr lang="el-GR" sz="3800" dirty="0" smtClean="0"/>
                  <a:t>η</a:t>
                </a:r>
                <a:r>
                  <a:rPr lang="it-IT" sz="1600" dirty="0"/>
                  <a:t>g</a:t>
                </a:r>
                <a:r>
                  <a:rPr lang="it-IT" sz="3800" dirty="0" smtClean="0"/>
                  <a:t> 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l-GR" sz="3800" dirty="0" smtClean="0"/>
                  <a:t>η</a:t>
                </a:r>
                <a:r>
                  <a:rPr lang="it-IT" sz="1900" dirty="0" smtClean="0"/>
                  <a:t>g</a:t>
                </a:r>
                <a:r>
                  <a:rPr lang="it-IT" sz="3800" dirty="0" smtClean="0"/>
                  <a:t> ≥ 80% turbina a gas o a condensazione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l-GR" sz="3800" dirty="0"/>
                  <a:t>η</a:t>
                </a:r>
                <a:r>
                  <a:rPr lang="it-IT" sz="1900" dirty="0" smtClean="0"/>
                  <a:t>g</a:t>
                </a:r>
                <a:r>
                  <a:rPr lang="it-IT" sz="3800" dirty="0" smtClean="0"/>
                  <a:t> ≥ 75% per altri assetti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it-IT" sz="3800" dirty="0" smtClean="0"/>
              </a:p>
              <a:p>
                <a:pPr marL="457200" indent="-457200">
                  <a:buFont typeface="+mj-lt"/>
                  <a:buAutoNum type="arabicPeriod" startAt="3"/>
                </a:pPr>
                <a:r>
                  <a:rPr lang="it-IT" sz="3800" dirty="0" smtClean="0"/>
                  <a:t>Calcolo del PES:</a:t>
                </a:r>
              </a:p>
              <a:p>
                <a:pPr marL="457200" indent="-457200">
                  <a:buFont typeface="+mj-lt"/>
                  <a:buAutoNum type="arabicPeriod" startAt="3"/>
                </a:pPr>
                <a:endParaRPr lang="it-IT" sz="3800" dirty="0"/>
              </a:p>
              <a:p>
                <a:pPr marL="0" indent="0" algn="ctr">
                  <a:buNone/>
                </a:pPr>
                <a:r>
                  <a:rPr lang="it-IT" sz="3800" dirty="0" smtClean="0"/>
                  <a:t>PES </a:t>
                </a:r>
                <a14:m>
                  <m:oMath xmlns:m="http://schemas.openxmlformats.org/officeDocument/2006/math">
                    <m:r>
                      <a:rPr lang="it-IT" sz="3800" b="0" i="1" smtClean="0">
                        <a:latin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it-IT" sz="3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>
                          <m:fPr>
                            <m:ctrlPr>
                              <a:rPr lang="it-IT" sz="3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t-IT" sz="3800" b="0" i="1" smtClean="0">
                                <a:latin typeface="Cambria Math" panose="02040503050406030204" pitchFamily="18" charset="0"/>
                              </a:rPr>
                              <m:t>𝐶𝐻𝑃𝐻</m:t>
                            </m:r>
                          </m:num>
                          <m:den>
                            <m:r>
                              <a:rPr lang="it-IT" sz="3800" b="0" i="1" smtClean="0">
                                <a:latin typeface="Cambria Math" panose="02040503050406030204" pitchFamily="18" charset="0"/>
                              </a:rPr>
                              <m:t>𝑅𝑒𝑓𝐻</m:t>
                            </m:r>
                          </m:den>
                        </m:f>
                        <m:r>
                          <a:rPr lang="it-IT" sz="3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it-IT" sz="3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t-IT" sz="3800" b="0" i="1" smtClean="0">
                                <a:latin typeface="Cambria Math" panose="02040503050406030204" pitchFamily="18" charset="0"/>
                              </a:rPr>
                              <m:t>𝐶𝐻𝑃𝐸</m:t>
                            </m:r>
                          </m:num>
                          <m:den>
                            <m:r>
                              <a:rPr lang="it-IT" sz="3800" b="0" i="1" smtClean="0">
                                <a:latin typeface="Cambria Math" panose="02040503050406030204" pitchFamily="18" charset="0"/>
                              </a:rPr>
                              <m:t>𝑅𝑒𝑓𝐸</m:t>
                            </m:r>
                          </m:den>
                        </m:f>
                      </m:den>
                    </m:f>
                  </m:oMath>
                </a14:m>
                <a:r>
                  <a:rPr lang="it-IT" sz="3800" b="0" dirty="0" smtClean="0"/>
                  <a:t> 100 </a:t>
                </a:r>
              </a:p>
              <a:p>
                <a:pPr marL="0" indent="0">
                  <a:buNone/>
                </a:pPr>
                <a:endParaRPr lang="it-IT" sz="2400" b="0" dirty="0" smtClean="0"/>
              </a:p>
              <a:p>
                <a:pPr marL="0" indent="0" algn="ctr">
                  <a:buNone/>
                </a:pPr>
                <a:r>
                  <a:rPr lang="it-IT" sz="2400" dirty="0" smtClean="0"/>
                  <a:t> </a:t>
                </a:r>
                <a:endParaRPr lang="it-IT" sz="24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it-IT" sz="14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it-IT" sz="14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it-IT" sz="1400" dirty="0" smtClean="0"/>
              </a:p>
              <a:p>
                <a:pPr marL="0" indent="0">
                  <a:buNone/>
                </a:pPr>
                <a:endParaRPr lang="it-IT" sz="1400" dirty="0"/>
              </a:p>
            </p:txBody>
          </p:sp>
        </mc:Choice>
        <mc:Fallback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687132"/>
                <a:ext cx="8596668" cy="4354231"/>
              </a:xfrm>
              <a:blipFill rotWithShape="0">
                <a:blip r:embed="rId2"/>
                <a:stretch>
                  <a:fillRect l="-638" t="-280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383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IMPIANTO DI PARTENZA</a:t>
            </a:r>
            <a:endParaRPr lang="it-IT" dirty="0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5763" y="1542401"/>
            <a:ext cx="8306874" cy="4845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55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5408"/>
          </a:xfrm>
        </p:spPr>
        <p:txBody>
          <a:bodyPr/>
          <a:lstStyle/>
          <a:p>
            <a:r>
              <a:rPr lang="it-IT" dirty="0" smtClean="0"/>
              <a:t>LA BIOMASSA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571224"/>
            <a:ext cx="8596668" cy="4134118"/>
          </a:xfrm>
        </p:spPr>
        <p:txBody>
          <a:bodyPr>
            <a:normAutofit lnSpcReduction="10000"/>
          </a:bodyPr>
          <a:lstStyle/>
          <a:p>
            <a:r>
              <a:rPr lang="it-IT" sz="2400" dirty="0" smtClean="0"/>
              <a:t>Qualsiasi sostanza di origine organica, vegetale o animale destinata a produzione di ammendante agricolo o a fini energetici</a:t>
            </a:r>
          </a:p>
          <a:p>
            <a:r>
              <a:rPr lang="it-IT" sz="2400" dirty="0" smtClean="0"/>
              <a:t>Può essere classificata in: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 smtClean="0"/>
              <a:t>Biomassa derivante da residui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 smtClean="0"/>
              <a:t>Biomassa ottenuta da coltivazioni dedicate</a:t>
            </a:r>
          </a:p>
          <a:p>
            <a:r>
              <a:rPr lang="it-IT" sz="2400" dirty="0" smtClean="0"/>
              <a:t>Ha il vantaggio di essere una risorsa abbondante, accumulabile e convertibile in combustibile</a:t>
            </a:r>
          </a:p>
          <a:p>
            <a:r>
              <a:rPr lang="it-IT" sz="2400" dirty="0" smtClean="0"/>
              <a:t>Utilizzo in impianti di piccola-media taglia e in assetto cogenerativo</a:t>
            </a:r>
          </a:p>
          <a:p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3391967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MODIFICHE IMPIANTISTICHE:</a:t>
            </a:r>
            <a:br>
              <a:rPr lang="it-IT" dirty="0" smtClean="0"/>
            </a:br>
            <a:r>
              <a:rPr lang="it-IT" dirty="0" smtClean="0"/>
              <a:t> IL TERMOPOZZO</a:t>
            </a:r>
            <a:endParaRPr lang="it-I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Segnaposto contenuto 4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it-IT" dirty="0" smtClean="0"/>
                  <a:t>Vasca a tenuta stagna riempita di ghiaia </a:t>
                </a:r>
                <a:r>
                  <a:rPr lang="it-IT" dirty="0"/>
                  <a:t>o</a:t>
                </a:r>
                <a:r>
                  <a:rPr lang="it-IT" dirty="0" smtClean="0"/>
                  <a:t> altri materiali inerti(20-30mm)</a:t>
                </a:r>
              </a:p>
              <a:p>
                <a:r>
                  <a:rPr lang="it-IT" dirty="0" smtClean="0"/>
                  <a:t>Struttura di stoccaggio termico caldo e freddo (-50°C fino a 250°C)</a:t>
                </a:r>
              </a:p>
              <a:p>
                <a:r>
                  <a:rPr lang="it-IT" dirty="0" smtClean="0"/>
                  <a:t>Capacità calorica 1,14 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𝑘𝑊h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it-IT" dirty="0" smtClean="0"/>
                  <a:t>K</a:t>
                </a:r>
              </a:p>
              <a:p>
                <a:pPr marL="0" indent="0">
                  <a:buNone/>
                </a:pPr>
                <a:r>
                  <a:rPr lang="it-IT" dirty="0" smtClean="0"/>
                  <a:t>Calcolo dei volumi necessari per lo stoccaggio: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</a:rPr>
                        <m:t>ρ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it-IT" b="0" dirty="0" smtClean="0"/>
              </a:p>
              <a:p>
                <a:pPr marL="0" indent="0">
                  <a:buNone/>
                </a:pPr>
                <a:endParaRPr lang="it-IT" dirty="0" smtClean="0"/>
              </a:p>
              <a:p>
                <a:pPr marL="0" indent="0">
                  <a:buNone/>
                </a:pPr>
                <a:endParaRPr lang="it-IT" b="0" dirty="0" smtClean="0"/>
              </a:p>
              <a:p>
                <a:pPr marL="0" indent="0">
                  <a:buNone/>
                </a:pPr>
                <a:endParaRPr lang="it-IT" dirty="0" smtClean="0"/>
              </a:p>
              <a:p>
                <a:endParaRPr lang="it-IT" dirty="0" smtClean="0"/>
              </a:p>
              <a:p>
                <a:endParaRPr lang="it-IT" dirty="0" smtClean="0"/>
              </a:p>
              <a:p>
                <a:endParaRPr lang="it-IT" dirty="0" smtClean="0"/>
              </a:p>
              <a:p>
                <a:endParaRPr lang="it-IT" dirty="0"/>
              </a:p>
            </p:txBody>
          </p:sp>
        </mc:Choice>
        <mc:Fallback>
          <p:sp>
            <p:nvSpPr>
              <p:cNvPr id="5" name="Segnaposto contenuto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2"/>
                <a:stretch>
                  <a:fillRect l="-1312" t="-942" r="-116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Segnaposto contenuto 5"/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75763" y="1930400"/>
            <a:ext cx="3721995" cy="4110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21286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Immagine 7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556" y="396142"/>
            <a:ext cx="8257344" cy="448829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9" name="Segnaposto testo 78"/>
              <p:cNvSpPr>
                <a:spLocks noGrp="1"/>
              </p:cNvSpPr>
              <p:nvPr>
                <p:ph type="body" sz="half" idx="2"/>
              </p:nvPr>
            </p:nvSpPr>
            <p:spPr>
              <a:xfrm>
                <a:off x="656823" y="4947047"/>
                <a:ext cx="8649101" cy="1653778"/>
              </a:xfrm>
            </p:spPr>
            <p:txBody>
              <a:bodyPr>
                <a:normAutofit/>
              </a:bodyPr>
              <a:lstStyle/>
              <a:p>
                <a:r>
                  <a:rPr lang="it-IT" sz="1600" dirty="0" smtClean="0">
                    <a:solidFill>
                      <a:schemeClr val="tx1"/>
                    </a:solidFill>
                  </a:rPr>
                  <a:t>Calcolo del rendimento globale:               </a:t>
                </a:r>
                <a:r>
                  <a:rPr lang="it-IT" sz="16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l-GR" sz="1600" dirty="0" smtClean="0">
                    <a:solidFill>
                      <a:schemeClr val="tx1"/>
                    </a:solidFill>
                  </a:rPr>
                  <a:t>η</a:t>
                </a:r>
                <a:r>
                  <a:rPr lang="it-IT" sz="1100" dirty="0" smtClean="0">
                    <a:solidFill>
                      <a:schemeClr val="tx1"/>
                    </a:solidFill>
                  </a:rPr>
                  <a:t>g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38,05</m:t>
                        </m:r>
                        <m:r>
                          <a:rPr lang="it-IT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𝑘𝑊</m:t>
                        </m:r>
                        <m:r>
                          <a:rPr lang="it-IT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+180</m:t>
                        </m:r>
                        <m:r>
                          <a:rPr lang="it-IT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𝑘𝑊</m:t>
                        </m:r>
                        <m:r>
                          <a:rPr lang="it-IT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+25</m:t>
                        </m:r>
                        <m:r>
                          <a:rPr lang="it-IT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𝑘𝑊</m:t>
                        </m:r>
                        <m:r>
                          <a:rPr lang="it-IT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+75</m:t>
                        </m:r>
                        <m:r>
                          <a:rPr lang="it-IT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𝑘𝑊</m:t>
                        </m:r>
                      </m:num>
                      <m:den>
                        <m:r>
                          <a:rPr lang="it-IT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450</m:t>
                        </m:r>
                        <m:r>
                          <a:rPr lang="it-IT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𝑘𝑊</m:t>
                        </m:r>
                      </m:den>
                    </m:f>
                  </m:oMath>
                </a14:m>
                <a:r>
                  <a:rPr lang="it-IT" sz="1600" dirty="0" smtClean="0"/>
                  <a:t> = 0,706</a:t>
                </a:r>
              </a:p>
              <a:p>
                <a:endParaRPr lang="it-IT" sz="1600" dirty="0" smtClean="0"/>
              </a:p>
              <a:p>
                <a:r>
                  <a:rPr lang="it-IT" sz="1600" dirty="0" smtClean="0">
                    <a:solidFill>
                      <a:schemeClr val="tx1"/>
                    </a:solidFill>
                  </a:rPr>
                  <a:t>Rendimento globale inferiore alla soglia del 75% imposta dal CAR</a:t>
                </a:r>
              </a:p>
              <a:p>
                <a:endParaRPr lang="it-IT" sz="1600" dirty="0" smtClean="0"/>
              </a:p>
              <a:p>
                <a:endParaRPr lang="it-IT" sz="1600" b="0" dirty="0" smtClean="0">
                  <a:solidFill>
                    <a:schemeClr val="tx1"/>
                  </a:solidFill>
                </a:endParaRPr>
              </a:p>
              <a:p>
                <a:endParaRPr lang="it-IT" sz="16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9" name="Segnaposto testo 7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xfrm>
                <a:off x="656823" y="4947047"/>
                <a:ext cx="8649101" cy="1653778"/>
              </a:xfrm>
              <a:blipFill rotWithShape="0">
                <a:blip r:embed="rId4"/>
                <a:stretch>
                  <a:fillRect l="-42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1897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Segnaposto testo 3"/>
              <p:cNvSpPr>
                <a:spLocks noGrp="1"/>
              </p:cNvSpPr>
              <p:nvPr>
                <p:ph type="body" sz="half" idx="2"/>
              </p:nvPr>
            </p:nvSpPr>
            <p:spPr>
              <a:xfrm>
                <a:off x="677334" y="4863547"/>
                <a:ext cx="8596667" cy="1603513"/>
              </a:xfrm>
            </p:spPr>
            <p:txBody>
              <a:bodyPr/>
              <a:lstStyle/>
              <a:p>
                <a:pPr lvl="0">
                  <a:buClr>
                    <a:srgbClr val="90C226"/>
                  </a:buClr>
                </a:pPr>
                <a:r>
                  <a:rPr lang="it-IT" sz="1600" dirty="0" smtClean="0">
                    <a:solidFill>
                      <a:schemeClr val="tx1"/>
                    </a:solidFill>
                  </a:rPr>
                  <a:t>Calcolo del rendimento globale:               </a:t>
                </a:r>
                <a:r>
                  <a:rPr lang="it-IT" sz="1600" b="1" dirty="0">
                    <a:solidFill>
                      <a:schemeClr val="tx1"/>
                    </a:solidFill>
                  </a:rPr>
                  <a:t> </a:t>
                </a:r>
                <a:r>
                  <a:rPr lang="el-GR" sz="1600" dirty="0">
                    <a:solidFill>
                      <a:schemeClr val="tx1"/>
                    </a:solidFill>
                  </a:rPr>
                  <a:t>η</a:t>
                </a:r>
                <a:r>
                  <a:rPr lang="it-IT" sz="1100" dirty="0">
                    <a:solidFill>
                      <a:schemeClr val="tx1"/>
                    </a:solidFill>
                  </a:rPr>
                  <a:t>g</a:t>
                </a:r>
                <a:r>
                  <a:rPr lang="it-IT" sz="16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267,3</m:t>
                        </m:r>
                        <m:r>
                          <a:rPr lang="it-IT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𝑘𝑊</m:t>
                        </m:r>
                        <m:r>
                          <a:rPr lang="it-IT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+75</m:t>
                        </m:r>
                        <m:r>
                          <a:rPr lang="it-IT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𝑘𝑊</m:t>
                        </m:r>
                      </m:num>
                      <m:den>
                        <m:r>
                          <a:rPr lang="it-IT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450</m:t>
                        </m:r>
                        <m:r>
                          <a:rPr lang="it-IT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𝑘𝑊</m:t>
                        </m:r>
                      </m:den>
                    </m:f>
                  </m:oMath>
                </a14:m>
                <a:r>
                  <a:rPr lang="it-IT" sz="1600" dirty="0">
                    <a:solidFill>
                      <a:schemeClr val="tx1"/>
                    </a:solidFill>
                  </a:rPr>
                  <a:t> = 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0,761</a:t>
                </a:r>
              </a:p>
              <a:p>
                <a:pPr lvl="0">
                  <a:buClr>
                    <a:srgbClr val="90C226"/>
                  </a:buClr>
                </a:pPr>
                <a:endParaRPr lang="it-IT" sz="1600" dirty="0" smtClean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  <a:p>
                <a:pPr lvl="0">
                  <a:buClr>
                    <a:srgbClr val="90C226"/>
                  </a:buClr>
                </a:pPr>
                <a:r>
                  <a:rPr lang="it-IT" sz="1600" dirty="0" smtClean="0">
                    <a:solidFill>
                      <a:schemeClr val="tx1"/>
                    </a:solidFill>
                  </a:rPr>
                  <a:t>Calcolo del PES:                                     PES</a:t>
                </a:r>
                <a14:m>
                  <m:oMath xmlns:m="http://schemas.openxmlformats.org/officeDocument/2006/math">
                    <m:r>
                      <a:rPr lang="it-IT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it-IT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450</m:t>
                        </m:r>
                        <m:r>
                          <a:rPr lang="it-IT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𝑘𝑊</m:t>
                        </m:r>
                      </m:num>
                      <m:den>
                        <m:f>
                          <m:fPr>
                            <m:ctrlPr>
                              <a:rPr lang="it-IT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t-IT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267,3</m:t>
                            </m:r>
                            <m:r>
                              <a:rPr lang="it-IT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𝑘𝑊</m:t>
                            </m:r>
                          </m:num>
                          <m:den>
                            <m:r>
                              <a:rPr lang="it-IT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0,81</m:t>
                            </m:r>
                          </m:den>
                        </m:f>
                        <m:r>
                          <a:rPr lang="it-IT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it-IT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t-IT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75</m:t>
                            </m:r>
                            <m:r>
                              <a:rPr lang="it-IT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𝑘𝑊</m:t>
                            </m:r>
                          </m:num>
                          <m:den>
                            <m:r>
                              <a:rPr lang="it-IT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0,1667</m:t>
                            </m:r>
                          </m:den>
                        </m:f>
                      </m:den>
                    </m:f>
                  </m:oMath>
                </a14:m>
                <a:r>
                  <a:rPr lang="it-IT" sz="1600" b="0" dirty="0" smtClean="0">
                    <a:solidFill>
                      <a:schemeClr val="tx1"/>
                    </a:solidFill>
                  </a:rPr>
                  <a:t> = 0,42</a:t>
                </a:r>
              </a:p>
              <a:p>
                <a:pPr lvl="0">
                  <a:buClr>
                    <a:srgbClr val="90C226"/>
                  </a:buClr>
                </a:pPr>
                <a:endParaRPr lang="it-IT" sz="160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</mc:Choice>
        <mc:Fallback>
          <p:sp>
            <p:nvSpPr>
              <p:cNvPr id="4" name="Segnaposto testo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xfrm>
                <a:off x="677334" y="4863547"/>
                <a:ext cx="8596667" cy="1603513"/>
              </a:xfrm>
              <a:blipFill rotWithShape="0">
                <a:blip r:embed="rId2"/>
                <a:stretch>
                  <a:fillRect l="-35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348841"/>
            <a:ext cx="8771466" cy="4395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99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739</TotalTime>
  <Words>369</Words>
  <Application>Microsoft Office PowerPoint</Application>
  <PresentationFormat>Widescreen</PresentationFormat>
  <Paragraphs>71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Arial</vt:lpstr>
      <vt:lpstr>Cambria Math</vt:lpstr>
      <vt:lpstr>Trebuchet MS</vt:lpstr>
      <vt:lpstr>Wingdings 3</vt:lpstr>
      <vt:lpstr>Sfaccettatura</vt:lpstr>
      <vt:lpstr>MODELLI PER OTTIMIZZARE IL PES NEGLI ASSETTI MICRO-COGENERATIVI DISTRIBUITI E PERVASIVI</vt:lpstr>
      <vt:lpstr>LA COGENERAZIONE </vt:lpstr>
      <vt:lpstr>COGENERAZIONE AD ALTO RENDIMENTO</vt:lpstr>
      <vt:lpstr>CALCOLO DEL PES</vt:lpstr>
      <vt:lpstr>IMPIANTO DI PARTENZA</vt:lpstr>
      <vt:lpstr>LA BIOMASSA</vt:lpstr>
      <vt:lpstr>MODIFICHE IMPIANTISTICHE:  IL TERMOPOZZO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CONCLUSIONI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MODELLI PER OTTIMIZZARE IL PES NEGLI ASSETTI MICRO-COGENERATIVI DISTRIBUITI E PERVASIVI</dc:title>
  <dc:creator>stefano sferrella</dc:creator>
  <cp:lastModifiedBy>stefano sferrella</cp:lastModifiedBy>
  <cp:revision>75</cp:revision>
  <dcterms:created xsi:type="dcterms:W3CDTF">2016-12-14T11:23:43Z</dcterms:created>
  <dcterms:modified xsi:type="dcterms:W3CDTF">2016-12-14T23:43:34Z</dcterms:modified>
</cp:coreProperties>
</file>