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8" r:id="rId11"/>
    <p:sldId id="272" r:id="rId12"/>
    <p:sldId id="267" r:id="rId13"/>
    <p:sldId id="269" r:id="rId14"/>
    <p:sldId id="270" r:id="rId15"/>
    <p:sldId id="276" r:id="rId16"/>
    <p:sldId id="271" r:id="rId17"/>
    <p:sldId id="273" r:id="rId18"/>
    <p:sldId id="277" r:id="rId19"/>
    <p:sldId id="27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5206BE43-416D-40C1-84BF-A9E0E634E98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5"/>
            <p14:sldId id="264"/>
            <p14:sldId id="268"/>
            <p14:sldId id="272"/>
            <p14:sldId id="267"/>
            <p14:sldId id="269"/>
            <p14:sldId id="270"/>
            <p14:sldId id="276"/>
            <p14:sldId id="271"/>
            <p14:sldId id="273"/>
            <p14:sldId id="277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7E451-664E-4075-8A2F-D4C614F34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E1FEC8-0F1F-4C32-8A06-AE1D43638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493D05-8058-4FE9-B3B3-247AE50F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3E292B-C3C8-4AEF-90CE-97B4B595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E0CBB8-51EF-4FC2-8724-95770EDB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04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61520D-E18C-4D91-B0E4-4B87A7DB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09F0FB-635B-4162-BF20-5F4926608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0CAAC4-5D4D-4362-8BC6-41AF99A9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39DA14-31BD-4E7D-89C7-A2D8CC3B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E3628D-CDC3-4F55-8318-B65029C1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21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28EBEC1-2E8F-4578-90BE-508244D20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A75E04-7B90-4718-BFC2-0CA1FDCE8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C54852-3BE7-4C5E-B5CC-B1309DD7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C5C307-FFD4-448F-9002-A7D0C038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B3DAE9-9045-408E-8083-84810ABA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93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31438-3D8F-43D0-A396-B2CD01A4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738E14-46E7-40F1-BF67-3DCA9B234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9DF45A-D47E-44F3-B4A1-823018DB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10F13F-17B9-411B-BAEF-D74E7064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D518B-52F0-4BFF-AA88-CAF919C5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82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42B9F2-3406-4152-9E40-3E9ED791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83F1A3-981B-472C-B368-071AF291F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2DA6F3-7D4C-4DAE-A0A6-9E822CEA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B27C92-61F1-4AB7-B2E1-5ABB1A6E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A0460D-DA14-4D1A-9E37-F9216B1E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6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12585E-A61E-474C-ACEE-8F6BB12B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C582B-9EA0-49AC-A1A7-51F85A291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D6E6BA-CB89-41CB-A631-854D6815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3A0110-6A5C-43F7-B6C6-28ADD20D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A856FC-D248-425B-AA60-A78E396B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CC6C20-5E43-4ED0-8B40-066527D4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06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9C003-9A92-4AEF-8F26-46FD2EBB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4DE0D5-7FAB-4670-8DEB-4DA14ED8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887180-EF78-467A-8834-F04673E1B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B6091E7-4FCD-49F1-8C86-2DDBF2929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A8D9B5-A396-4151-A811-985FE5E80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B75D9C3-69A3-4240-8D4B-DE34FC2F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765D083-8B4A-461D-BD56-FF927584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739A64-E4F9-480A-BF60-BFF7B4AD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31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7E78D-AF77-49D1-A93B-4BE64EFE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B2C3CD-61AE-4C12-85B1-191A320D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14F595-4EB2-40D5-B13E-3CE09256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2A67AB-04C4-44C0-AF88-F9B60792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28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DD49566-8611-4E4B-ACA7-79AD316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01823F-78A5-4325-A152-23DDB4B3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35A482-A388-4307-979B-296C4B23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06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CEAF1-E9BB-4F5E-A707-7B0C2737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30204D-69A2-4EC6-95BB-5003A7284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ED8725-477D-44A0-9115-AA8A8E00C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45A6E8-2DFC-405C-BA14-A4E722EC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3ECA43-DF37-49ED-A9C7-31E6F85C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E78C11-C352-48C8-B20B-A51D26DB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54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AA7DB-290A-41E5-8FB6-F6A56A86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D6E771-D9FB-449C-9E94-DA5B95E24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72D8F9-BAC7-4ECC-A92C-5ACFF0D38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3B505D-063C-4E09-BB9F-E7516C14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FEB50D-5ECE-43C9-AD28-E195B0BB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FD9779-1901-4E8A-931B-6710E918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94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AE374A-716C-4654-A616-103A9BFB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44332B-5CEC-4C33-9758-A4DEF6C75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C97A1-A387-479A-A0D0-6CACF4F32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A47C-087B-470D-9372-9F58A2726A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75AC75-9781-485E-BE11-70F1248F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D4B4D9-4096-4391-833E-F505FBC33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0189-2D66-42F9-A155-04F354194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53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41B1843-1B39-42B7-BA1F-D0DEB662BE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213360"/>
            <a:ext cx="1645920" cy="19735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188AFB-C3F1-4FE7-9111-BE16600C60A5}"/>
              </a:ext>
            </a:extLst>
          </p:cNvPr>
          <p:cNvSpPr txBox="1"/>
          <p:nvPr/>
        </p:nvSpPr>
        <p:spPr>
          <a:xfrm>
            <a:off x="1428749" y="2690336"/>
            <a:ext cx="933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/>
              <a:t>ITEG</a:t>
            </a:r>
          </a:p>
          <a:p>
            <a:pPr algn="ctr"/>
            <a:r>
              <a:rPr lang="it-IT" sz="2500" b="1" i="1" dirty="0"/>
              <a:t>CARATTERISTICHE MECCANICHE E DI FUNZIONAMENTO E POSSIBILE UTILIZZO NELL’INDUSTRIA ALIMENTARE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F79593-0B9B-4EEC-8CAF-7270F839C17B}"/>
              </a:ext>
            </a:extLst>
          </p:cNvPr>
          <p:cNvSpPr txBox="1"/>
          <p:nvPr/>
        </p:nvSpPr>
        <p:spPr>
          <a:xfrm>
            <a:off x="1026850" y="5344357"/>
            <a:ext cx="10138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Relatore: Prof. Stefano </a:t>
            </a:r>
            <a:r>
              <a:rPr lang="it-IT" sz="1500" dirty="0" err="1"/>
              <a:t>Farnè</a:t>
            </a:r>
            <a:r>
              <a:rPr lang="it-IT" sz="1500" dirty="0"/>
              <a:t>						                Candidato: Nicolò Pelizza</a:t>
            </a:r>
          </a:p>
          <a:p>
            <a:r>
              <a:rPr lang="it-IT" sz="1500" dirty="0"/>
              <a:t>Correlatore: Dott. Vito Lavanga</a:t>
            </a:r>
          </a:p>
        </p:txBody>
      </p:sp>
    </p:spTree>
    <p:extLst>
      <p:ext uri="{BB962C8B-B14F-4D97-AF65-F5344CB8AC3E}">
        <p14:creationId xmlns:p14="http://schemas.microsoft.com/office/powerpoint/2010/main" val="276200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43B34A-6457-4F87-8389-833A2C12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Modello matematico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C83EC28-67DA-46C2-B773-F491536E8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t-IT" sz="2500" dirty="0"/>
                  <a:t>		Volume	</a:t>
                </a:r>
                <a14:m>
                  <m:oMath xmlns:m="http://schemas.openxmlformats.org/officeDocument/2006/math">
                    <m:r>
                      <a:rPr lang="it-IT" sz="25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sz="25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it-IT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it-IT" sz="2500" dirty="0"/>
              </a:p>
              <a:p>
                <a:pPr marL="0" indent="0" algn="ctr">
                  <a:buNone/>
                </a:pPr>
                <a:endParaRPr lang="it-IT" sz="2500" dirty="0"/>
              </a:p>
              <a:p>
                <a:pPr marL="0" indent="0" algn="ctr">
                  <a:buNone/>
                </a:pPr>
                <a:endParaRPr lang="it-IT" sz="2500" dirty="0"/>
              </a:p>
              <a:p>
                <a:pPr marL="0" indent="0">
                  <a:buNone/>
                </a:pPr>
                <a:r>
                  <a:rPr lang="it-IT" sz="2500" dirty="0"/>
                  <a:t>		Portata	</a:t>
                </a:r>
                <a14:m>
                  <m:oMath xmlns:m="http://schemas.openxmlformats.org/officeDocument/2006/math">
                    <m:r>
                      <a:rPr lang="it-IT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5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sz="2500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type m:val="lin"/>
                        <m:ctrlPr>
                          <a:rPr lang="it-IT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it-IT" sz="2500" b="0" i="0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type m:val="lin"/>
                        <m:ctrlPr>
                          <a:rPr lang="it-IT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it-IT" sz="2500" dirty="0"/>
              </a:p>
              <a:p>
                <a:pPr marL="0" indent="0" algn="ctr">
                  <a:buNone/>
                </a:pPr>
                <a:endParaRPr lang="it-IT" sz="2500" dirty="0"/>
              </a:p>
              <a:p>
                <a:pPr marL="0" indent="0" algn="ctr">
                  <a:buNone/>
                </a:pPr>
                <a:endParaRPr lang="it-IT" sz="2500" dirty="0"/>
              </a:p>
              <a:p>
                <a:pPr marL="0" indent="0">
                  <a:buNone/>
                </a:pPr>
                <a:r>
                  <a:rPr lang="it-IT" sz="2500" dirty="0"/>
                  <a:t>		Potenza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it-IT" sz="2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t-IT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it-IT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it-IT" sz="2500" dirty="0"/>
                  <a:t>     (Pompe)</a:t>
                </a:r>
              </a:p>
              <a:p>
                <a:pPr marL="0" indent="0">
                  <a:buNone/>
                </a:pPr>
                <a:r>
                  <a:rPr lang="it-IT" sz="2500" dirty="0"/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500">
                        <a:latin typeface="Cambria Math" panose="02040503050406030204" pitchFamily="18" charset="0"/>
                      </a:rPr>
                      <m:t>N</m:t>
                    </m:r>
                    <m:r>
                      <a:rPr lang="it-IT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5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sz="25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it-IT" sz="25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25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it-IT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it-IT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it-IT" sz="2500" dirty="0"/>
                  <a:t>    (Turbine)	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C83EC28-67DA-46C2-B773-F491536E8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ccia in giù 3">
            <a:extLst>
              <a:ext uri="{FF2B5EF4-FFF2-40B4-BE49-F238E27FC236}">
                <a16:creationId xmlns:a16="http://schemas.microsoft.com/office/drawing/2014/main" id="{F5271D03-F150-4607-AD27-7F01C06AFE8D}"/>
              </a:ext>
            </a:extLst>
          </p:cNvPr>
          <p:cNvSpPr/>
          <p:nvPr/>
        </p:nvSpPr>
        <p:spPr>
          <a:xfrm>
            <a:off x="2948866" y="2409517"/>
            <a:ext cx="541538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7CF58F0-519B-4DC1-92BB-D7FD617B46E3}"/>
              </a:ext>
            </a:extLst>
          </p:cNvPr>
          <p:cNvSpPr/>
          <p:nvPr/>
        </p:nvSpPr>
        <p:spPr>
          <a:xfrm>
            <a:off x="2948866" y="3905585"/>
            <a:ext cx="541538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66CE3-EA7D-4E2D-A7B6-E785C39B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Rendimento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67E-3A45-455F-8A1A-1744027D1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000" cy="432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500" dirty="0"/>
              <a:t>Rendimento globale della macchina </a:t>
            </a:r>
            <a:r>
              <a:rPr lang="el-GR" sz="2500" dirty="0"/>
              <a:t>η</a:t>
            </a:r>
            <a:endParaRPr lang="it-IT" sz="2500" dirty="0"/>
          </a:p>
          <a:p>
            <a:pPr marL="0" indent="0" algn="ctr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r>
              <a:rPr lang="it-IT" sz="2500" dirty="0"/>
              <a:t>Rendimento idraulico        Rendimento volumetrico        Rendimento meccanico</a:t>
            </a:r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r>
              <a:rPr lang="it-IT" sz="2500" dirty="0"/>
              <a:t>        ~ 0,90 – 0,95                                   ~ 0,99                                         ~ 0,99</a:t>
            </a:r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sz="2500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198C252B-31F3-41ED-B56C-B08AC66C3356}"/>
              </a:ext>
            </a:extLst>
          </p:cNvPr>
          <p:cNvSpPr/>
          <p:nvPr/>
        </p:nvSpPr>
        <p:spPr>
          <a:xfrm>
            <a:off x="2142537" y="2576296"/>
            <a:ext cx="540000" cy="541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88E98158-5A8D-413F-8963-5E765217B27C}"/>
              </a:ext>
            </a:extLst>
          </p:cNvPr>
          <p:cNvSpPr/>
          <p:nvPr/>
        </p:nvSpPr>
        <p:spPr>
          <a:xfrm>
            <a:off x="9505734" y="2576296"/>
            <a:ext cx="540000" cy="541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70C3BB2-1253-4DF8-83FC-FBD84081ACA1}"/>
              </a:ext>
            </a:extLst>
          </p:cNvPr>
          <p:cNvSpPr/>
          <p:nvPr/>
        </p:nvSpPr>
        <p:spPr>
          <a:xfrm>
            <a:off x="5826000" y="2576296"/>
            <a:ext cx="540000" cy="541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63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2D947-B377-443A-B254-5A3FD02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Stampa 3D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F7357-2246-4C25-ADBE-D2514BF7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500" dirty="0"/>
              <a:t>La stampa 3D è una tecnica di fabbricazione additiva, che consiste nella deposizione uno sopra l’altro di strati sottilissimi di materiale, per realizzare un componente progettato su sistemi CAD.</a:t>
            </a:r>
          </a:p>
          <a:p>
            <a:pPr marL="0" indent="0" algn="just">
              <a:buNone/>
            </a:pPr>
            <a:r>
              <a:rPr lang="it-IT" sz="2500" dirty="0"/>
              <a:t>Vantaggi:</a:t>
            </a:r>
          </a:p>
          <a:p>
            <a:pPr algn="just"/>
            <a:r>
              <a:rPr lang="it-IT" sz="2500" dirty="0"/>
              <a:t>Velocità di realizzazione dei componenti;</a:t>
            </a:r>
          </a:p>
          <a:p>
            <a:pPr algn="just"/>
            <a:r>
              <a:rPr lang="it-IT" sz="2500" dirty="0"/>
              <a:t>Bassissime tolleranze dimensionali;</a:t>
            </a:r>
          </a:p>
          <a:p>
            <a:pPr algn="just"/>
            <a:r>
              <a:rPr lang="it-IT" sz="2500" dirty="0"/>
              <a:t>Possibilità di realizzare geometrie infattibili con altri metodi di produzione;</a:t>
            </a:r>
          </a:p>
          <a:p>
            <a:pPr algn="just"/>
            <a:r>
              <a:rPr lang="it-IT" sz="2500" dirty="0"/>
              <a:t>Vasta scelta di materiali tecnologici per il componente realizzato.</a:t>
            </a:r>
          </a:p>
          <a:p>
            <a:pPr algn="just"/>
            <a:endParaRPr lang="it-IT" sz="2500" dirty="0"/>
          </a:p>
          <a:p>
            <a:pPr algn="just"/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64735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71E15A-5F3D-405E-B898-C1CAEF11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Processi dell’industria alimentare che necessitano di pompe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5B3F45-9E9C-4E58-8B70-4AA15DB24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500" dirty="0"/>
              <a:t>Trasporto		pompe </a:t>
            </a:r>
            <a:r>
              <a:rPr lang="it-IT" sz="2500" dirty="0" err="1"/>
              <a:t>monovite</a:t>
            </a:r>
            <a:r>
              <a:rPr lang="it-IT" sz="2500" dirty="0"/>
              <a:t>, pompe a lobi, pompe centrifughe</a:t>
            </a:r>
          </a:p>
          <a:p>
            <a:endParaRPr lang="it-IT" sz="2500" dirty="0"/>
          </a:p>
          <a:p>
            <a:r>
              <a:rPr lang="it-IT" sz="2500" dirty="0"/>
              <a:t>Filtrazione		pompe a lobi, pompe centrifughe</a:t>
            </a:r>
          </a:p>
          <a:p>
            <a:endParaRPr lang="it-IT" sz="2500" dirty="0"/>
          </a:p>
          <a:p>
            <a:r>
              <a:rPr lang="it-IT" sz="2500" dirty="0"/>
              <a:t>Dosaggio		pompe dosatrici</a:t>
            </a:r>
          </a:p>
          <a:p>
            <a:endParaRPr lang="it-IT" sz="2500" dirty="0"/>
          </a:p>
          <a:p>
            <a:r>
              <a:rPr lang="it-IT" sz="2500" dirty="0"/>
              <a:t>Riempimento	pompe dosatrici, pompe </a:t>
            </a:r>
            <a:r>
              <a:rPr lang="it-IT" sz="2500" dirty="0" err="1"/>
              <a:t>monovite</a:t>
            </a:r>
            <a:endParaRPr lang="it-IT" sz="2500" dirty="0"/>
          </a:p>
          <a:p>
            <a:endParaRPr lang="it-IT" sz="2500" dirty="0"/>
          </a:p>
          <a:p>
            <a:r>
              <a:rPr lang="it-IT" sz="2500" dirty="0"/>
              <a:t>Concentrazione per evaporazione:	pompe a lobi, pompe centrifughe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3B46E97-EE49-495E-94E5-F69680D33670}"/>
              </a:ext>
            </a:extLst>
          </p:cNvPr>
          <p:cNvSpPr/>
          <p:nvPr/>
        </p:nvSpPr>
        <p:spPr>
          <a:xfrm>
            <a:off x="2796466" y="1825624"/>
            <a:ext cx="540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B5A67A2-C81E-4DC4-81E4-5B3E3033B9D8}"/>
              </a:ext>
            </a:extLst>
          </p:cNvPr>
          <p:cNvSpPr/>
          <p:nvPr/>
        </p:nvSpPr>
        <p:spPr>
          <a:xfrm>
            <a:off x="2819371" y="2740358"/>
            <a:ext cx="540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13224DC8-95F1-408A-A0A7-5A48E313C387}"/>
              </a:ext>
            </a:extLst>
          </p:cNvPr>
          <p:cNvSpPr/>
          <p:nvPr/>
        </p:nvSpPr>
        <p:spPr>
          <a:xfrm>
            <a:off x="2785340" y="3655093"/>
            <a:ext cx="540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872D5BEE-F2A9-452D-B4D0-04B1EFE47AF4}"/>
              </a:ext>
            </a:extLst>
          </p:cNvPr>
          <p:cNvSpPr/>
          <p:nvPr/>
        </p:nvSpPr>
        <p:spPr>
          <a:xfrm>
            <a:off x="2965852" y="4608773"/>
            <a:ext cx="540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241C22D8-66CC-4FBA-BDB5-CFABFB48A55B}"/>
              </a:ext>
            </a:extLst>
          </p:cNvPr>
          <p:cNvSpPr/>
          <p:nvPr/>
        </p:nvSpPr>
        <p:spPr>
          <a:xfrm>
            <a:off x="5740894" y="5560163"/>
            <a:ext cx="540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96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4C1D3-1102-4514-A5EA-623555E5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Possibili vantaggi di ITEG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B13EA49-83EA-4F28-9E24-921559D7B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852089"/>
              </p:ext>
            </p:extLst>
          </p:nvPr>
        </p:nvGraphicFramePr>
        <p:xfrm>
          <a:off x="838200" y="2319877"/>
          <a:ext cx="10515600" cy="3614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9860019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49454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POMPE IN COMMERCIO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ITEG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07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Pompe monovite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minor ingombro</a:t>
                      </a:r>
                      <a:endParaRPr lang="it-IT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distribuzione più omogenea della pressione al fluido da parte dei condotti</a:t>
                      </a:r>
                      <a:endParaRPr lang="it-IT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minor azione tagliante</a:t>
                      </a:r>
                      <a:endParaRPr lang="it-IT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assenza di trasmissioni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606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Pompe a lobi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minor ingombro</a:t>
                      </a:r>
                      <a:endParaRPr lang="it-IT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minor azione tagliante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assenza di trasmissioni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385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Pompe dosatrici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minor ingombro</a:t>
                      </a:r>
                      <a:endParaRPr lang="it-IT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risparmio di materiale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assenza di trasmissioni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75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Pompe centrifughe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minor ingombro</a:t>
                      </a:r>
                      <a:endParaRPr lang="it-IT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rendimenti più performanti</a:t>
                      </a:r>
                      <a:endParaRPr lang="it-IT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it-IT" sz="1500" dirty="0">
                          <a:effectLst/>
                        </a:rPr>
                        <a:t>maggior adattabilità di progetto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73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42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29B2921-37BD-48FC-8310-53354E895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1" y="909422"/>
            <a:ext cx="4320000" cy="226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6E6B55-D6C4-4E2B-8B5A-9BC3E04F0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71" y="821606"/>
            <a:ext cx="4032000" cy="2441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DD1ED53-7BB8-4753-B908-3C5584945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1" y="3987149"/>
            <a:ext cx="4363200" cy="269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 descr="Immagine che contiene bianco, aria, nero, uomo&#10;&#10;Descrizione generata automaticamente">
            <a:extLst>
              <a:ext uri="{FF2B5EF4-FFF2-40B4-BE49-F238E27FC236}">
                <a16:creationId xmlns:a16="http://schemas.microsoft.com/office/drawing/2014/main" id="{4021DC73-235A-4F0E-AFAE-D52D9188D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71" y="4073618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812C3E-2BF7-4CB8-9D63-51D23A29913B}"/>
              </a:ext>
            </a:extLst>
          </p:cNvPr>
          <p:cNvSpPr txBox="1"/>
          <p:nvPr/>
        </p:nvSpPr>
        <p:spPr>
          <a:xfrm>
            <a:off x="1042831" y="373082"/>
            <a:ext cx="35551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Pompe </a:t>
            </a:r>
            <a:r>
              <a:rPr lang="it-IT" sz="2500" dirty="0" err="1"/>
              <a:t>monovite</a:t>
            </a:r>
            <a:endParaRPr lang="it-IT" sz="25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ED873C7-DF72-4B7D-93B1-D5B674A0ED1B}"/>
              </a:ext>
            </a:extLst>
          </p:cNvPr>
          <p:cNvSpPr txBox="1"/>
          <p:nvPr/>
        </p:nvSpPr>
        <p:spPr>
          <a:xfrm>
            <a:off x="6807571" y="289287"/>
            <a:ext cx="31270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Pompe a lobi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83AE1-140D-4EA9-BA10-44B22E2D6D22}"/>
              </a:ext>
            </a:extLst>
          </p:cNvPr>
          <p:cNvSpPr txBox="1"/>
          <p:nvPr/>
        </p:nvSpPr>
        <p:spPr>
          <a:xfrm>
            <a:off x="1042831" y="3468169"/>
            <a:ext cx="35551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Pompe dosatrici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9F9056F-631F-4E23-8D74-50B778A334AE}"/>
              </a:ext>
            </a:extLst>
          </p:cNvPr>
          <p:cNvSpPr txBox="1"/>
          <p:nvPr/>
        </p:nvSpPr>
        <p:spPr>
          <a:xfrm>
            <a:off x="7558429" y="3510095"/>
            <a:ext cx="27615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Pompe centrifughe</a:t>
            </a:r>
          </a:p>
        </p:txBody>
      </p:sp>
    </p:spTree>
    <p:extLst>
      <p:ext uri="{BB962C8B-B14F-4D97-AF65-F5344CB8AC3E}">
        <p14:creationId xmlns:p14="http://schemas.microsoft.com/office/powerpoint/2010/main" val="77324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, sedendo, bianco, luce&#10;&#10;Descrizione generata automaticamente">
            <a:extLst>
              <a:ext uri="{FF2B5EF4-FFF2-40B4-BE49-F238E27FC236}">
                <a16:creationId xmlns:a16="http://schemas.microsoft.com/office/drawing/2014/main" id="{4A52B232-B573-488B-8A5A-B451C3E66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761621"/>
            <a:ext cx="5040000" cy="533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315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EA4AF4-EB23-4CAA-8FBB-8FE2BCCC6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22" y="909000"/>
            <a:ext cx="7532756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8725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CF8647C-4EB5-4B28-AA20-20A000D05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646694"/>
            <a:ext cx="8640000" cy="55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748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FC7B9D-57DB-4C63-B7F6-5DB3202DFB08}"/>
              </a:ext>
            </a:extLst>
          </p:cNvPr>
          <p:cNvSpPr txBox="1"/>
          <p:nvPr/>
        </p:nvSpPr>
        <p:spPr>
          <a:xfrm>
            <a:off x="2770340" y="1863246"/>
            <a:ext cx="6651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/>
              <a:t>Grazie </a:t>
            </a:r>
            <a:r>
              <a:rPr lang="it-IT" sz="6000"/>
              <a:t>per l’attenzione</a:t>
            </a:r>
            <a:r>
              <a:rPr lang="it-IT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833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7A62D-65E7-4916-B3DB-5E2F0277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Cos’è ITEG?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C5011C-20EC-4790-984B-339DB61A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500" dirty="0"/>
              <a:t>ITEG è una macchina reversibile: cioè in grado di saper conferire energia ad un fluido, oppure assorbire energia da tale fluido, a seconda se svolge rispettivamente la funzione di pompa o di turbina.</a:t>
            </a:r>
          </a:p>
          <a:p>
            <a:pPr marL="0" indent="0" algn="just">
              <a:buNone/>
            </a:pPr>
            <a:r>
              <a:rPr lang="it-IT" sz="2500" dirty="0"/>
              <a:t>Composto da poche componenti meccaniche (rotore, statore, testate), per la sua semplicità e per la sua adattabilità di progetto può essere utilizzato in molteplici applicazioni.</a:t>
            </a:r>
          </a:p>
          <a:p>
            <a:pPr marL="0" indent="0" algn="just">
              <a:buNone/>
            </a:pPr>
            <a:r>
              <a:rPr lang="it-IT" sz="2500" dirty="0"/>
              <a:t>Il lato innovativo rispetto ad altre macchine simili tutt’oggi in commercio è l’integrazione del motore nello statore, e l’equilibrio del rotore attraverso cuscinetti magnetici.</a:t>
            </a:r>
          </a:p>
          <a:p>
            <a:pPr marL="0" indent="0" algn="just">
              <a:buNone/>
            </a:pPr>
            <a:r>
              <a:rPr lang="it-IT" sz="2500" dirty="0"/>
              <a:t>Caratteristica fondamentale di questa macchina è anche sicuramente la sezione del rotore.</a:t>
            </a:r>
          </a:p>
        </p:txBody>
      </p:sp>
    </p:spTree>
    <p:extLst>
      <p:ext uri="{BB962C8B-B14F-4D97-AF65-F5344CB8AC3E}">
        <p14:creationId xmlns:p14="http://schemas.microsoft.com/office/powerpoint/2010/main" val="293423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F2B51-C2E9-41E7-935E-DFA75369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Rotore</a:t>
            </a:r>
          </a:p>
        </p:txBody>
      </p:sp>
      <p:pic>
        <p:nvPicPr>
          <p:cNvPr id="4" name="Immagine 3" descr="Immagine che contiene gioco, luce&#10;&#10;Descrizione generata automaticamente">
            <a:extLst>
              <a:ext uri="{FF2B5EF4-FFF2-40B4-BE49-F238E27FC236}">
                <a16:creationId xmlns:a16="http://schemas.microsoft.com/office/drawing/2014/main" id="{3F236661-05AC-457E-9F09-5A578EFC8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90688"/>
            <a:ext cx="5400000" cy="40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30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2BEF28-525F-4BC1-8F8D-875C032C4930}"/>
              </a:ext>
            </a:extLst>
          </p:cNvPr>
          <p:cNvSpPr txBox="1"/>
          <p:nvPr/>
        </p:nvSpPr>
        <p:spPr>
          <a:xfrm>
            <a:off x="781050" y="1071000"/>
            <a:ext cx="10800000" cy="47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500" dirty="0"/>
              <a:t>Condotti elicoidali che consentono uno scambio energetico più omogeneo;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500" dirty="0"/>
              <a:t>Spessore dei tramezzi tra i condotti che può essere nell’ordine delle decine di micron;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500" dirty="0"/>
              <a:t>Bocche d’ingresso dei condotti presenti sull’intera superficie del rotore che è lambita dal fluido;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500" dirty="0"/>
              <a:t>Assenza di perni meccanici;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500" dirty="0"/>
              <a:t>Incavi a coda di rondine sul cilindro esterno utili per il posizionamento dei magneti permanenti.</a:t>
            </a:r>
          </a:p>
        </p:txBody>
      </p:sp>
    </p:spTree>
    <p:extLst>
      <p:ext uri="{BB962C8B-B14F-4D97-AF65-F5344CB8AC3E}">
        <p14:creationId xmlns:p14="http://schemas.microsoft.com/office/powerpoint/2010/main" val="418541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637472-C578-430E-B654-5073B38E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Statore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ACDB8D-CA2F-4A3C-B8B8-D4F213E85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90688"/>
            <a:ext cx="5400000" cy="40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60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F530F4-DF25-4166-A3EE-D52A1EB1BF29}"/>
              </a:ext>
            </a:extLst>
          </p:cNvPr>
          <p:cNvSpPr txBox="1"/>
          <p:nvPr/>
        </p:nvSpPr>
        <p:spPr>
          <a:xfrm>
            <a:off x="696000" y="666750"/>
            <a:ext cx="10800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5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2985F1-F4C3-4B79-9091-77D68496FDE2}"/>
              </a:ext>
            </a:extLst>
          </p:cNvPr>
          <p:cNvSpPr txBox="1"/>
          <p:nvPr/>
        </p:nvSpPr>
        <p:spPr>
          <a:xfrm>
            <a:off x="696000" y="2034000"/>
            <a:ext cx="10800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dirty="0"/>
              <a:t>Racchiude in senso radiale il rotore;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dirty="0"/>
              <a:t>Viene fissato alle testate con semplici bulloni;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dirty="0"/>
              <a:t>Tra le sue propagazioni radiali vengono posizionati gli avvolgimenti in grado di generare il campo elettromagnetico che andrà ad interagire con i magneti posti sul rotore.</a:t>
            </a:r>
          </a:p>
        </p:txBody>
      </p:sp>
    </p:spTree>
    <p:extLst>
      <p:ext uri="{BB962C8B-B14F-4D97-AF65-F5344CB8AC3E}">
        <p14:creationId xmlns:p14="http://schemas.microsoft.com/office/powerpoint/2010/main" val="176184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61DA22-9B1F-457D-8BA1-6F69AAB5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Testata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B49E3C4-257A-45B1-876A-FFD4593F0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90688"/>
            <a:ext cx="5400000" cy="40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840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721539-F9B9-4959-A9CF-FEC27D6FEDCD}"/>
              </a:ext>
            </a:extLst>
          </p:cNvPr>
          <p:cNvSpPr txBox="1"/>
          <p:nvPr/>
        </p:nvSpPr>
        <p:spPr>
          <a:xfrm>
            <a:off x="696000" y="1843950"/>
            <a:ext cx="1080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dirty="0"/>
              <a:t>Racchiude assialmente il rotore;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dirty="0"/>
              <a:t>Possiede un incavo in cui sarà alloggiato il magnete toroidale che interagendo con i magneti permanenti del rotore, ha il compito di mantenere quest’ultimo a distanza dalla testata per garantirgli una corretta rotazione;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dirty="0"/>
              <a:t>Sono collegate allo statore mediante bulloni, e alla tubazione del fluido attraverso giunti a bicchiere; </a:t>
            </a:r>
          </a:p>
        </p:txBody>
      </p:sp>
    </p:spTree>
    <p:extLst>
      <p:ext uri="{BB962C8B-B14F-4D97-AF65-F5344CB8AC3E}">
        <p14:creationId xmlns:p14="http://schemas.microsoft.com/office/powerpoint/2010/main" val="133351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6A019-799D-4C68-8817-6AE4CAA2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i="1" dirty="0">
                <a:latin typeface="+mn-lt"/>
              </a:rPr>
              <a:t>Assieme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98A9B4-346A-414A-AEB7-708871F94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690688"/>
            <a:ext cx="5400000" cy="40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8636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462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Tema di Office</vt:lpstr>
      <vt:lpstr>Presentazione standard di PowerPoint</vt:lpstr>
      <vt:lpstr>Cos’è ITEG?</vt:lpstr>
      <vt:lpstr>Rotore</vt:lpstr>
      <vt:lpstr>Presentazione standard di PowerPoint</vt:lpstr>
      <vt:lpstr>Statore</vt:lpstr>
      <vt:lpstr>Presentazione standard di PowerPoint</vt:lpstr>
      <vt:lpstr>Testata</vt:lpstr>
      <vt:lpstr>Presentazione standard di PowerPoint</vt:lpstr>
      <vt:lpstr>Assieme</vt:lpstr>
      <vt:lpstr>Modello matematico</vt:lpstr>
      <vt:lpstr>Rendimento</vt:lpstr>
      <vt:lpstr>Stampa 3D</vt:lpstr>
      <vt:lpstr>Processi dell’industria alimentare che necessitano di pompe</vt:lpstr>
      <vt:lpstr>Possibili vantaggi di ITEG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Nicolò Pelizza</dc:creator>
  <cp:lastModifiedBy>Nicolò Pelizza</cp:lastModifiedBy>
  <cp:revision>68</cp:revision>
  <dcterms:created xsi:type="dcterms:W3CDTF">2020-03-02T09:39:15Z</dcterms:created>
  <dcterms:modified xsi:type="dcterms:W3CDTF">2020-03-03T21:41:06Z</dcterms:modified>
</cp:coreProperties>
</file>