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2162C-FAE2-4FFB-A383-CA012BECB22B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25F90-27FF-4ECF-B4CB-BBA8C5F3D2E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032A-8669-40A3-9B13-BC8448403B13}" type="datetimeFigureOut">
              <a:rPr lang="it-IT" smtClean="0"/>
              <a:pPr/>
              <a:t>29/04/2015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3E1EE-4376-4B33-8480-B1F485F11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fao.org/docrep/w7241e/w7241e15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1" y="1"/>
            <a:ext cx="7772400" cy="2000241"/>
          </a:xfrm>
        </p:spPr>
        <p:txBody>
          <a:bodyPr>
            <a:normAutofit/>
          </a:bodyPr>
          <a:lstStyle/>
          <a:p>
            <a:r>
              <a:rPr lang="it-IT" sz="1800" b="1" dirty="0" smtClean="0"/>
              <a:t>UNIVERSITA’ DEGLI STUDI </a:t>
            </a:r>
            <a:r>
              <a:rPr lang="it-IT" sz="1800" b="1" dirty="0" err="1" smtClean="0"/>
              <a:t>DI</a:t>
            </a:r>
            <a:r>
              <a:rPr lang="it-IT" sz="1800" b="1" dirty="0" smtClean="0"/>
              <a:t> PAVIA</a:t>
            </a:r>
            <a:br>
              <a:rPr lang="it-IT" sz="1800" b="1" dirty="0" smtClean="0"/>
            </a:br>
            <a:r>
              <a:rPr lang="it-IT" sz="1800" b="1" dirty="0" smtClean="0"/>
              <a:t>FACOLTA’ </a:t>
            </a:r>
            <a:r>
              <a:rPr lang="it-IT" sz="1800" b="1" dirty="0" err="1" smtClean="0"/>
              <a:t>DI</a:t>
            </a:r>
            <a:r>
              <a:rPr lang="it-IT" sz="1800" b="1" dirty="0" smtClean="0"/>
              <a:t> INGEGNERIA</a:t>
            </a:r>
            <a:br>
              <a:rPr lang="it-IT" sz="1800" b="1" dirty="0" smtClean="0"/>
            </a:br>
            <a:r>
              <a:rPr lang="it-IT" sz="1800" b="1" dirty="0" smtClean="0"/>
              <a:t>CORSO </a:t>
            </a:r>
            <a:r>
              <a:rPr lang="it-IT" sz="1800" b="1" dirty="0" err="1" smtClean="0"/>
              <a:t>DI</a:t>
            </a:r>
            <a:r>
              <a:rPr lang="it-IT" sz="1800" b="1" dirty="0" smtClean="0"/>
              <a:t> LAUREA IN INGEGNERIA MECCANICA </a:t>
            </a:r>
            <a:br>
              <a:rPr lang="it-IT" sz="1800" b="1" dirty="0" smtClean="0"/>
            </a:br>
            <a:r>
              <a:rPr lang="it-IT" sz="1800" b="1" dirty="0" smtClean="0"/>
              <a:t>(in collaborazione con il Politecnico di Milano)</a:t>
            </a:r>
            <a:endParaRPr lang="it-IT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4000" cy="5000636"/>
          </a:xfrm>
        </p:spPr>
        <p:txBody>
          <a:bodyPr>
            <a:normAutofit/>
          </a:bodyPr>
          <a:lstStyle/>
          <a:p>
            <a:endParaRPr lang="it-IT" sz="2000" dirty="0" smtClean="0">
              <a:solidFill>
                <a:schemeClr val="tx1"/>
              </a:solidFill>
            </a:endParaRPr>
          </a:p>
          <a:p>
            <a:endParaRPr lang="it-IT" sz="2400" b="1" dirty="0" smtClean="0">
              <a:solidFill>
                <a:schemeClr val="tx1"/>
              </a:solidFill>
            </a:endParaRPr>
          </a:p>
          <a:p>
            <a:endParaRPr lang="it-IT" sz="2400" b="1" dirty="0">
              <a:solidFill>
                <a:schemeClr val="tx1"/>
              </a:solidFill>
            </a:endParaRPr>
          </a:p>
          <a:p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DIMENSIONAMENTO ED ANALISI </a:t>
            </a:r>
            <a:r>
              <a:rPr lang="it-IT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FOTOBIOREATTORE PER LA PRODUZIONE E LA SEPARAZIONE </a:t>
            </a:r>
            <a:r>
              <a:rPr lang="it-IT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MICROALGHE</a:t>
            </a:r>
          </a:p>
          <a:p>
            <a:endParaRPr lang="it-IT" sz="2400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  <a:p>
            <a:pPr algn="l"/>
            <a:r>
              <a:rPr lang="it-IT" sz="2000" b="1" dirty="0" smtClean="0">
                <a:solidFill>
                  <a:schemeClr val="tx1"/>
                </a:solidFill>
              </a:rPr>
              <a:t>Docente Tutore:                                                                                           Laureando:</a:t>
            </a:r>
          </a:p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Prof. Stefano </a:t>
            </a:r>
            <a:r>
              <a:rPr lang="it-IT" sz="2000" dirty="0" err="1" smtClean="0">
                <a:solidFill>
                  <a:schemeClr val="tx1"/>
                </a:solidFill>
              </a:rPr>
              <a:t>Farnè</a:t>
            </a:r>
            <a:r>
              <a:rPr lang="it-IT" sz="2000" dirty="0" smtClean="0">
                <a:solidFill>
                  <a:schemeClr val="tx1"/>
                </a:solidFill>
              </a:rPr>
              <a:t>                                                                                      Gerardo E. De Lucia</a:t>
            </a:r>
          </a:p>
          <a:p>
            <a:endParaRPr lang="it-IT" sz="2400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ssieme pbrc 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2149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Funzionamento PBRC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ccia in su 4"/>
          <p:cNvSpPr/>
          <p:nvPr/>
        </p:nvSpPr>
        <p:spPr>
          <a:xfrm>
            <a:off x="8715404" y="5572140"/>
            <a:ext cx="142876" cy="57150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786710" y="5786454"/>
            <a:ext cx="92869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inoculo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igura a mano libera 24"/>
          <p:cNvSpPr/>
          <p:nvPr/>
        </p:nvSpPr>
        <p:spPr>
          <a:xfrm>
            <a:off x="8117304" y="2937164"/>
            <a:ext cx="675293" cy="2008909"/>
          </a:xfrm>
          <a:custGeom>
            <a:avLst/>
            <a:gdLst>
              <a:gd name="connsiteX0" fmla="*/ 666478 w 675293"/>
              <a:gd name="connsiteY0" fmla="*/ 1939636 h 2008909"/>
              <a:gd name="connsiteX1" fmla="*/ 666478 w 675293"/>
              <a:gd name="connsiteY1" fmla="*/ 457200 h 2008909"/>
              <a:gd name="connsiteX2" fmla="*/ 624914 w 675293"/>
              <a:gd name="connsiteY2" fmla="*/ 110836 h 2008909"/>
              <a:gd name="connsiteX3" fmla="*/ 611060 w 675293"/>
              <a:gd name="connsiteY3" fmla="*/ 69272 h 2008909"/>
              <a:gd name="connsiteX4" fmla="*/ 555641 w 675293"/>
              <a:gd name="connsiteY4" fmla="*/ 0 h 2008909"/>
              <a:gd name="connsiteX5" fmla="*/ 500223 w 675293"/>
              <a:gd name="connsiteY5" fmla="*/ 13854 h 2008909"/>
              <a:gd name="connsiteX6" fmla="*/ 444805 w 675293"/>
              <a:gd name="connsiteY6" fmla="*/ 138545 h 2008909"/>
              <a:gd name="connsiteX7" fmla="*/ 430951 w 675293"/>
              <a:gd name="connsiteY7" fmla="*/ 180109 h 2008909"/>
              <a:gd name="connsiteX8" fmla="*/ 430951 w 675293"/>
              <a:gd name="connsiteY8" fmla="*/ 858981 h 2008909"/>
              <a:gd name="connsiteX9" fmla="*/ 458660 w 675293"/>
              <a:gd name="connsiteY9" fmla="*/ 1011381 h 2008909"/>
              <a:gd name="connsiteX10" fmla="*/ 444805 w 675293"/>
              <a:gd name="connsiteY10" fmla="*/ 1496291 h 2008909"/>
              <a:gd name="connsiteX11" fmla="*/ 417096 w 675293"/>
              <a:gd name="connsiteY11" fmla="*/ 1607127 h 2008909"/>
              <a:gd name="connsiteX12" fmla="*/ 430951 w 675293"/>
              <a:gd name="connsiteY12" fmla="*/ 1773381 h 2008909"/>
              <a:gd name="connsiteX13" fmla="*/ 430951 w 675293"/>
              <a:gd name="connsiteY13" fmla="*/ 1967345 h 2008909"/>
              <a:gd name="connsiteX14" fmla="*/ 403241 w 675293"/>
              <a:gd name="connsiteY14" fmla="*/ 1995054 h 2008909"/>
              <a:gd name="connsiteX15" fmla="*/ 361678 w 675293"/>
              <a:gd name="connsiteY15" fmla="*/ 2008909 h 2008909"/>
              <a:gd name="connsiteX16" fmla="*/ 264696 w 675293"/>
              <a:gd name="connsiteY16" fmla="*/ 1995054 h 2008909"/>
              <a:gd name="connsiteX17" fmla="*/ 236987 w 675293"/>
              <a:gd name="connsiteY17" fmla="*/ 1953491 h 2008909"/>
              <a:gd name="connsiteX18" fmla="*/ 209278 w 675293"/>
              <a:gd name="connsiteY18" fmla="*/ 1870363 h 2008909"/>
              <a:gd name="connsiteX19" fmla="*/ 223132 w 675293"/>
              <a:gd name="connsiteY19" fmla="*/ 471054 h 2008909"/>
              <a:gd name="connsiteX20" fmla="*/ 236987 w 675293"/>
              <a:gd name="connsiteY20" fmla="*/ 415636 h 2008909"/>
              <a:gd name="connsiteX21" fmla="*/ 209278 w 675293"/>
              <a:gd name="connsiteY21" fmla="*/ 138545 h 2008909"/>
              <a:gd name="connsiteX22" fmla="*/ 195423 w 675293"/>
              <a:gd name="connsiteY22" fmla="*/ 83127 h 2008909"/>
              <a:gd name="connsiteX23" fmla="*/ 153860 w 675293"/>
              <a:gd name="connsiteY23" fmla="*/ 41563 h 2008909"/>
              <a:gd name="connsiteX24" fmla="*/ 84587 w 675293"/>
              <a:gd name="connsiteY24" fmla="*/ 55418 h 2008909"/>
              <a:gd name="connsiteX25" fmla="*/ 15314 w 675293"/>
              <a:gd name="connsiteY25" fmla="*/ 180109 h 2008909"/>
              <a:gd name="connsiteX26" fmla="*/ 1460 w 675293"/>
              <a:gd name="connsiteY26" fmla="*/ 235527 h 20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75293" h="2008909">
                <a:moveTo>
                  <a:pt x="666478" y="1939636"/>
                </a:moveTo>
                <a:cubicBezTo>
                  <a:pt x="500306" y="1441132"/>
                  <a:pt x="666478" y="1954661"/>
                  <a:pt x="666478" y="457200"/>
                </a:cubicBezTo>
                <a:cubicBezTo>
                  <a:pt x="666478" y="210959"/>
                  <a:pt x="675293" y="261976"/>
                  <a:pt x="624914" y="110836"/>
                </a:cubicBezTo>
                <a:cubicBezTo>
                  <a:pt x="620296" y="96981"/>
                  <a:pt x="619161" y="81423"/>
                  <a:pt x="611060" y="69272"/>
                </a:cubicBezTo>
                <a:cubicBezTo>
                  <a:pt x="576105" y="16840"/>
                  <a:pt x="595125" y="39483"/>
                  <a:pt x="555641" y="0"/>
                </a:cubicBezTo>
                <a:cubicBezTo>
                  <a:pt x="537168" y="4618"/>
                  <a:pt x="516066" y="3292"/>
                  <a:pt x="500223" y="13854"/>
                </a:cubicBezTo>
                <a:cubicBezTo>
                  <a:pt x="471995" y="32673"/>
                  <a:pt x="450270" y="122148"/>
                  <a:pt x="444805" y="138545"/>
                </a:cubicBezTo>
                <a:lnTo>
                  <a:pt x="430951" y="180109"/>
                </a:lnTo>
                <a:cubicBezTo>
                  <a:pt x="413611" y="526896"/>
                  <a:pt x="409261" y="457722"/>
                  <a:pt x="430951" y="858981"/>
                </a:cubicBezTo>
                <a:cubicBezTo>
                  <a:pt x="436005" y="952476"/>
                  <a:pt x="437192" y="946981"/>
                  <a:pt x="458660" y="1011381"/>
                </a:cubicBezTo>
                <a:cubicBezTo>
                  <a:pt x="454042" y="1173018"/>
                  <a:pt x="456059" y="1334980"/>
                  <a:pt x="444805" y="1496291"/>
                </a:cubicBezTo>
                <a:cubicBezTo>
                  <a:pt x="442155" y="1534281"/>
                  <a:pt x="417096" y="1607127"/>
                  <a:pt x="417096" y="1607127"/>
                </a:cubicBezTo>
                <a:cubicBezTo>
                  <a:pt x="421714" y="1662545"/>
                  <a:pt x="425129" y="1718076"/>
                  <a:pt x="430951" y="1773381"/>
                </a:cubicBezTo>
                <a:cubicBezTo>
                  <a:pt x="439817" y="1857613"/>
                  <a:pt x="459029" y="1883113"/>
                  <a:pt x="430951" y="1967345"/>
                </a:cubicBezTo>
                <a:cubicBezTo>
                  <a:pt x="426820" y="1979737"/>
                  <a:pt x="414442" y="1988333"/>
                  <a:pt x="403241" y="1995054"/>
                </a:cubicBezTo>
                <a:cubicBezTo>
                  <a:pt x="390718" y="2002568"/>
                  <a:pt x="375532" y="2004291"/>
                  <a:pt x="361678" y="2008909"/>
                </a:cubicBezTo>
                <a:cubicBezTo>
                  <a:pt x="329351" y="2004291"/>
                  <a:pt x="294537" y="2008317"/>
                  <a:pt x="264696" y="1995054"/>
                </a:cubicBezTo>
                <a:cubicBezTo>
                  <a:pt x="249480" y="1988291"/>
                  <a:pt x="243750" y="1968707"/>
                  <a:pt x="236987" y="1953491"/>
                </a:cubicBezTo>
                <a:cubicBezTo>
                  <a:pt x="225124" y="1926800"/>
                  <a:pt x="209278" y="1870363"/>
                  <a:pt x="209278" y="1870363"/>
                </a:cubicBezTo>
                <a:cubicBezTo>
                  <a:pt x="213896" y="1403927"/>
                  <a:pt x="214249" y="937429"/>
                  <a:pt x="223132" y="471054"/>
                </a:cubicBezTo>
                <a:cubicBezTo>
                  <a:pt x="223495" y="452016"/>
                  <a:pt x="236987" y="434677"/>
                  <a:pt x="236987" y="415636"/>
                </a:cubicBezTo>
                <a:cubicBezTo>
                  <a:pt x="236987" y="375956"/>
                  <a:pt x="218683" y="194974"/>
                  <a:pt x="209278" y="138545"/>
                </a:cubicBezTo>
                <a:cubicBezTo>
                  <a:pt x="206148" y="119763"/>
                  <a:pt x="204870" y="99659"/>
                  <a:pt x="195423" y="83127"/>
                </a:cubicBezTo>
                <a:cubicBezTo>
                  <a:pt x="185702" y="66115"/>
                  <a:pt x="167714" y="55418"/>
                  <a:pt x="153860" y="41563"/>
                </a:cubicBezTo>
                <a:cubicBezTo>
                  <a:pt x="130769" y="46181"/>
                  <a:pt x="105649" y="44887"/>
                  <a:pt x="84587" y="55418"/>
                </a:cubicBezTo>
                <a:cubicBezTo>
                  <a:pt x="34812" y="80305"/>
                  <a:pt x="30670" y="134041"/>
                  <a:pt x="15314" y="180109"/>
                </a:cubicBezTo>
                <a:cubicBezTo>
                  <a:pt x="0" y="226053"/>
                  <a:pt x="1460" y="207068"/>
                  <a:pt x="1460" y="2355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2 26"/>
          <p:cNvCxnSpPr>
            <a:stCxn id="25" idx="25"/>
          </p:cNvCxnSpPr>
          <p:nvPr/>
        </p:nvCxnSpPr>
        <p:spPr>
          <a:xfrm>
            <a:off x="8132618" y="3117273"/>
            <a:ext cx="11282" cy="383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Freccia in giù 27"/>
          <p:cNvSpPr/>
          <p:nvPr/>
        </p:nvSpPr>
        <p:spPr>
          <a:xfrm>
            <a:off x="2786050" y="1857364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in giù 29"/>
          <p:cNvSpPr/>
          <p:nvPr/>
        </p:nvSpPr>
        <p:spPr>
          <a:xfrm>
            <a:off x="4429124" y="1857364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in giù 30"/>
          <p:cNvSpPr/>
          <p:nvPr/>
        </p:nvSpPr>
        <p:spPr>
          <a:xfrm>
            <a:off x="6143636" y="1857364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/>
          <p:cNvSpPr/>
          <p:nvPr/>
        </p:nvSpPr>
        <p:spPr>
          <a:xfrm>
            <a:off x="7786710" y="1857364"/>
            <a:ext cx="484632" cy="97840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in su 36"/>
          <p:cNvSpPr/>
          <p:nvPr/>
        </p:nvSpPr>
        <p:spPr>
          <a:xfrm>
            <a:off x="6929454" y="5000636"/>
            <a:ext cx="484632" cy="97840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in su 37"/>
          <p:cNvSpPr/>
          <p:nvPr/>
        </p:nvSpPr>
        <p:spPr>
          <a:xfrm>
            <a:off x="5643570" y="5000636"/>
            <a:ext cx="484632" cy="97840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in su 38"/>
          <p:cNvSpPr/>
          <p:nvPr/>
        </p:nvSpPr>
        <p:spPr>
          <a:xfrm>
            <a:off x="4286248" y="5000636"/>
            <a:ext cx="484632" cy="97840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in su 39"/>
          <p:cNvSpPr/>
          <p:nvPr/>
        </p:nvSpPr>
        <p:spPr>
          <a:xfrm>
            <a:off x="2786050" y="5000636"/>
            <a:ext cx="484632" cy="97840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2571736" y="1428736"/>
            <a:ext cx="92869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NPK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4214810" y="1428736"/>
            <a:ext cx="85725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NPK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000760" y="1428736"/>
            <a:ext cx="85725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NPK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572396" y="1428736"/>
            <a:ext cx="85725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NPK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643174" y="5929330"/>
            <a:ext cx="78581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4143372" y="5929330"/>
            <a:ext cx="78581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572132" y="5929330"/>
            <a:ext cx="78581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6786578" y="5929330"/>
            <a:ext cx="78581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Figura a mano libera 50"/>
          <p:cNvSpPr/>
          <p:nvPr/>
        </p:nvSpPr>
        <p:spPr>
          <a:xfrm>
            <a:off x="2202873" y="2978727"/>
            <a:ext cx="484909" cy="1940376"/>
          </a:xfrm>
          <a:custGeom>
            <a:avLst/>
            <a:gdLst>
              <a:gd name="connsiteX0" fmla="*/ 484909 w 484909"/>
              <a:gd name="connsiteY0" fmla="*/ 83128 h 1940376"/>
              <a:gd name="connsiteX1" fmla="*/ 471054 w 484909"/>
              <a:gd name="connsiteY1" fmla="*/ 429491 h 1940376"/>
              <a:gd name="connsiteX2" fmla="*/ 457200 w 484909"/>
              <a:gd name="connsiteY2" fmla="*/ 1925782 h 1940376"/>
              <a:gd name="connsiteX3" fmla="*/ 415636 w 484909"/>
              <a:gd name="connsiteY3" fmla="*/ 1939637 h 1940376"/>
              <a:gd name="connsiteX4" fmla="*/ 332509 w 484909"/>
              <a:gd name="connsiteY4" fmla="*/ 1925782 h 1940376"/>
              <a:gd name="connsiteX5" fmla="*/ 263236 w 484909"/>
              <a:gd name="connsiteY5" fmla="*/ 1842655 h 1940376"/>
              <a:gd name="connsiteX6" fmla="*/ 249382 w 484909"/>
              <a:gd name="connsiteY6" fmla="*/ 1801091 h 1940376"/>
              <a:gd name="connsiteX7" fmla="*/ 249382 w 484909"/>
              <a:gd name="connsiteY7" fmla="*/ 1440873 h 1940376"/>
              <a:gd name="connsiteX8" fmla="*/ 263236 w 484909"/>
              <a:gd name="connsiteY8" fmla="*/ 1399309 h 1940376"/>
              <a:gd name="connsiteX9" fmla="*/ 277091 w 484909"/>
              <a:gd name="connsiteY9" fmla="*/ 1330037 h 1940376"/>
              <a:gd name="connsiteX10" fmla="*/ 290945 w 484909"/>
              <a:gd name="connsiteY10" fmla="*/ 1205346 h 1940376"/>
              <a:gd name="connsiteX11" fmla="*/ 277091 w 484909"/>
              <a:gd name="connsiteY11" fmla="*/ 692728 h 1940376"/>
              <a:gd name="connsiteX12" fmla="*/ 263236 w 484909"/>
              <a:gd name="connsiteY12" fmla="*/ 55418 h 1940376"/>
              <a:gd name="connsiteX13" fmla="*/ 193963 w 484909"/>
              <a:gd name="connsiteY13" fmla="*/ 0 h 1940376"/>
              <a:gd name="connsiteX14" fmla="*/ 124691 w 484909"/>
              <a:gd name="connsiteY14" fmla="*/ 13855 h 1940376"/>
              <a:gd name="connsiteX15" fmla="*/ 55418 w 484909"/>
              <a:gd name="connsiteY15" fmla="*/ 96982 h 1940376"/>
              <a:gd name="connsiteX16" fmla="*/ 41563 w 484909"/>
              <a:gd name="connsiteY16" fmla="*/ 166255 h 1940376"/>
              <a:gd name="connsiteX17" fmla="*/ 27709 w 484909"/>
              <a:gd name="connsiteY17" fmla="*/ 207818 h 1940376"/>
              <a:gd name="connsiteX18" fmla="*/ 13854 w 484909"/>
              <a:gd name="connsiteY18" fmla="*/ 304800 h 1940376"/>
              <a:gd name="connsiteX19" fmla="*/ 27709 w 484909"/>
              <a:gd name="connsiteY19" fmla="*/ 401782 h 1940376"/>
              <a:gd name="connsiteX20" fmla="*/ 0 w 484909"/>
              <a:gd name="connsiteY20" fmla="*/ 1524000 h 1940376"/>
              <a:gd name="connsiteX21" fmla="*/ 13854 w 484909"/>
              <a:gd name="connsiteY21" fmla="*/ 1607128 h 1940376"/>
              <a:gd name="connsiteX22" fmla="*/ 27709 w 484909"/>
              <a:gd name="connsiteY22" fmla="*/ 1662546 h 1940376"/>
              <a:gd name="connsiteX23" fmla="*/ 41563 w 484909"/>
              <a:gd name="connsiteY23" fmla="*/ 1856509 h 194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4909" h="1940376">
                <a:moveTo>
                  <a:pt x="484909" y="83128"/>
                </a:moveTo>
                <a:cubicBezTo>
                  <a:pt x="480291" y="198582"/>
                  <a:pt x="472791" y="313957"/>
                  <a:pt x="471054" y="429491"/>
                </a:cubicBezTo>
                <a:cubicBezTo>
                  <a:pt x="463554" y="928220"/>
                  <a:pt x="475492" y="1427332"/>
                  <a:pt x="457200" y="1925782"/>
                </a:cubicBezTo>
                <a:cubicBezTo>
                  <a:pt x="456664" y="1940376"/>
                  <a:pt x="429491" y="1935019"/>
                  <a:pt x="415636" y="1939637"/>
                </a:cubicBezTo>
                <a:cubicBezTo>
                  <a:pt x="387927" y="1935019"/>
                  <a:pt x="358179" y="1937191"/>
                  <a:pt x="332509" y="1925782"/>
                </a:cubicBezTo>
                <a:cubicBezTo>
                  <a:pt x="307244" y="1914553"/>
                  <a:pt x="277957" y="1864736"/>
                  <a:pt x="263236" y="1842655"/>
                </a:cubicBezTo>
                <a:cubicBezTo>
                  <a:pt x="258618" y="1828800"/>
                  <a:pt x="252550" y="1815347"/>
                  <a:pt x="249382" y="1801091"/>
                </a:cubicBezTo>
                <a:cubicBezTo>
                  <a:pt x="220061" y="1669147"/>
                  <a:pt x="234986" y="1606425"/>
                  <a:pt x="249382" y="1440873"/>
                </a:cubicBezTo>
                <a:cubicBezTo>
                  <a:pt x="250647" y="1426324"/>
                  <a:pt x="259694" y="1413477"/>
                  <a:pt x="263236" y="1399309"/>
                </a:cubicBezTo>
                <a:cubicBezTo>
                  <a:pt x="268947" y="1376464"/>
                  <a:pt x="273761" y="1353348"/>
                  <a:pt x="277091" y="1330037"/>
                </a:cubicBezTo>
                <a:cubicBezTo>
                  <a:pt x="283005" y="1288638"/>
                  <a:pt x="286327" y="1246910"/>
                  <a:pt x="290945" y="1205346"/>
                </a:cubicBezTo>
                <a:cubicBezTo>
                  <a:pt x="286327" y="1034473"/>
                  <a:pt x="281209" y="863613"/>
                  <a:pt x="277091" y="692728"/>
                </a:cubicBezTo>
                <a:cubicBezTo>
                  <a:pt x="271972" y="480303"/>
                  <a:pt x="276221" y="267508"/>
                  <a:pt x="263236" y="55418"/>
                </a:cubicBezTo>
                <a:cubicBezTo>
                  <a:pt x="260625" y="12770"/>
                  <a:pt x="222205" y="9414"/>
                  <a:pt x="193963" y="0"/>
                </a:cubicBezTo>
                <a:cubicBezTo>
                  <a:pt x="170872" y="4618"/>
                  <a:pt x="145753" y="3324"/>
                  <a:pt x="124691" y="13855"/>
                </a:cubicBezTo>
                <a:cubicBezTo>
                  <a:pt x="98020" y="27190"/>
                  <a:pt x="71332" y="73110"/>
                  <a:pt x="55418" y="96982"/>
                </a:cubicBezTo>
                <a:cubicBezTo>
                  <a:pt x="50800" y="120073"/>
                  <a:pt x="47274" y="143410"/>
                  <a:pt x="41563" y="166255"/>
                </a:cubicBezTo>
                <a:cubicBezTo>
                  <a:pt x="38021" y="180423"/>
                  <a:pt x="30573" y="193498"/>
                  <a:pt x="27709" y="207818"/>
                </a:cubicBezTo>
                <a:cubicBezTo>
                  <a:pt x="21305" y="239839"/>
                  <a:pt x="18472" y="272473"/>
                  <a:pt x="13854" y="304800"/>
                </a:cubicBezTo>
                <a:cubicBezTo>
                  <a:pt x="18472" y="337127"/>
                  <a:pt x="27709" y="369126"/>
                  <a:pt x="27709" y="401782"/>
                </a:cubicBezTo>
                <a:cubicBezTo>
                  <a:pt x="27709" y="1407448"/>
                  <a:pt x="81741" y="1115283"/>
                  <a:pt x="0" y="1524000"/>
                </a:cubicBezTo>
                <a:cubicBezTo>
                  <a:pt x="4618" y="1551709"/>
                  <a:pt x="8345" y="1579582"/>
                  <a:pt x="13854" y="1607128"/>
                </a:cubicBezTo>
                <a:cubicBezTo>
                  <a:pt x="17588" y="1625799"/>
                  <a:pt x="25484" y="1643635"/>
                  <a:pt x="27709" y="1662546"/>
                </a:cubicBezTo>
                <a:cubicBezTo>
                  <a:pt x="41917" y="1783316"/>
                  <a:pt x="41563" y="1787345"/>
                  <a:pt x="41563" y="1856509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5" name="Connettore 2 54"/>
          <p:cNvCxnSpPr>
            <a:stCxn id="51" idx="21"/>
            <a:endCxn id="51" idx="23"/>
          </p:cNvCxnSpPr>
          <p:nvPr/>
        </p:nvCxnSpPr>
        <p:spPr>
          <a:xfrm>
            <a:off x="2216727" y="4585855"/>
            <a:ext cx="27709" cy="249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7" name="Immagine 56" descr="disegno sezione uscite con pelo libero modif.JPG"/>
          <p:cNvPicPr/>
          <p:nvPr/>
        </p:nvPicPr>
        <p:blipFill>
          <a:blip r:embed="rId3" cstate="print"/>
          <a:srcRect l="41528" t="4706" r="-988" b="17143"/>
          <a:stretch>
            <a:fillRect/>
          </a:stretch>
        </p:blipFill>
        <p:spPr>
          <a:xfrm>
            <a:off x="1785918" y="1214422"/>
            <a:ext cx="5572164" cy="5000660"/>
          </a:xfrm>
          <a:prstGeom prst="rect">
            <a:avLst/>
          </a:prstGeom>
        </p:spPr>
      </p:pic>
      <p:pic>
        <p:nvPicPr>
          <p:cNvPr id="58" name="Immagine 57" descr="gradino.JPG"/>
          <p:cNvPicPr/>
          <p:nvPr/>
        </p:nvPicPr>
        <p:blipFill>
          <a:blip r:embed="rId4" cstate="print"/>
          <a:srcRect t="8411" r="63929" b="56059"/>
          <a:stretch>
            <a:fillRect/>
          </a:stretch>
        </p:blipFill>
        <p:spPr>
          <a:xfrm>
            <a:off x="0" y="1142984"/>
            <a:ext cx="4786314" cy="3071834"/>
          </a:xfrm>
          <a:prstGeom prst="rect">
            <a:avLst/>
          </a:prstGeom>
        </p:spPr>
      </p:pic>
      <p:pic>
        <p:nvPicPr>
          <p:cNvPr id="50" name="Immagine 49" descr="FIBRA OTTICA SIDE GLOW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357298"/>
            <a:ext cx="9144000" cy="4857784"/>
          </a:xfrm>
          <a:prstGeom prst="rect">
            <a:avLst/>
          </a:prstGeom>
        </p:spPr>
      </p:pic>
      <p:sp>
        <p:nvSpPr>
          <p:cNvPr id="33" name="Freccia in giù 32"/>
          <p:cNvSpPr/>
          <p:nvPr/>
        </p:nvSpPr>
        <p:spPr>
          <a:xfrm>
            <a:off x="2786050" y="857232"/>
            <a:ext cx="214314" cy="62121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in giù 34"/>
          <p:cNvSpPr/>
          <p:nvPr/>
        </p:nvSpPr>
        <p:spPr>
          <a:xfrm flipV="1">
            <a:off x="3071802" y="857232"/>
            <a:ext cx="214314" cy="5932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6429388" y="2643182"/>
            <a:ext cx="2571768" cy="19082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Fibra ottica emissione  laterale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Fogli polietilene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Diffusione omogenea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Illuminatore con PLC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Immagine 55" descr="sonotrod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142984"/>
            <a:ext cx="9144000" cy="47863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1" name="CasellaDiTesto 40"/>
          <p:cNvSpPr txBox="1"/>
          <p:nvPr/>
        </p:nvSpPr>
        <p:spPr>
          <a:xfrm>
            <a:off x="0" y="1928802"/>
            <a:ext cx="3857620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Dispositivo ultrasuoni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Sonicazione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f  &gt; 20 kHz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Corrente alternata in onde meccaniche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Trasmesse da sonda metallica (Ti)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Cavitazione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Onde d’urto e gradienti di taglio</a:t>
            </a:r>
          </a:p>
          <a:p>
            <a:pPr>
              <a:buFont typeface="Arial" pitchFamily="34" charset="0"/>
              <a:buChar char="•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Connettore 2 52"/>
          <p:cNvCxnSpPr/>
          <p:nvPr/>
        </p:nvCxnSpPr>
        <p:spPr>
          <a:xfrm rot="5400000">
            <a:off x="4322761" y="453549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9" name="Connettore 2 68"/>
          <p:cNvCxnSpPr/>
          <p:nvPr/>
        </p:nvCxnSpPr>
        <p:spPr>
          <a:xfrm rot="5400000">
            <a:off x="4679951" y="453549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0" name="Connettore 2 69"/>
          <p:cNvCxnSpPr/>
          <p:nvPr/>
        </p:nvCxnSpPr>
        <p:spPr>
          <a:xfrm rot="5400000">
            <a:off x="5537207" y="453549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1" name="Connettore 2 70"/>
          <p:cNvCxnSpPr/>
          <p:nvPr/>
        </p:nvCxnSpPr>
        <p:spPr>
          <a:xfrm rot="5400000">
            <a:off x="5037141" y="453549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2" name="Connettore 2 71"/>
          <p:cNvCxnSpPr/>
          <p:nvPr/>
        </p:nvCxnSpPr>
        <p:spPr>
          <a:xfrm rot="5400000">
            <a:off x="6394463" y="453549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3" name="Connettore 2 72"/>
          <p:cNvCxnSpPr/>
          <p:nvPr/>
        </p:nvCxnSpPr>
        <p:spPr>
          <a:xfrm rot="5400000">
            <a:off x="5965835" y="453549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6" name="Connettore 2 75"/>
          <p:cNvCxnSpPr/>
          <p:nvPr/>
        </p:nvCxnSpPr>
        <p:spPr>
          <a:xfrm rot="5400000">
            <a:off x="6751653" y="453549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pic>
        <p:nvPicPr>
          <p:cNvPr id="52" name="Immagine 51" descr="The ultrasonic processor UIP16000 is the most powerful ultrasonic device, for large volume ultrasonic processing, such as to homogenize, disperse or deagglomerate.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571480"/>
            <a:ext cx="328611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Connettore 2 59"/>
          <p:cNvCxnSpPr/>
          <p:nvPr/>
        </p:nvCxnSpPr>
        <p:spPr>
          <a:xfrm rot="5400000" flipH="1" flipV="1">
            <a:off x="428596" y="4572008"/>
            <a:ext cx="71517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 rot="5400000" flipH="1" flipV="1">
            <a:off x="642910" y="4572008"/>
            <a:ext cx="71517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rot="5400000" flipH="1" flipV="1">
            <a:off x="857224" y="4572008"/>
            <a:ext cx="71517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rot="5400000" flipH="1" flipV="1">
            <a:off x="1071538" y="4572008"/>
            <a:ext cx="71517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rot="5400000" flipH="1" flipV="1">
            <a:off x="1285852" y="4572008"/>
            <a:ext cx="71517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9" name="Immagine 58" descr="uscite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5786" y="1071546"/>
            <a:ext cx="7929618" cy="492922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33" grpId="0" animBg="1"/>
      <p:bldP spid="33" grpId="1" animBg="1"/>
      <p:bldP spid="35" grpId="0" animBg="1"/>
      <p:bldP spid="35" grpId="1" animBg="1"/>
      <p:bldP spid="36" grpId="0" uiExpand="1" build="allAtOnce" animBg="1"/>
      <p:bldP spid="36" grpId="1" build="allAtOnce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Vantaggi dell’illuminazione nel PBRC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5000628" cy="5715016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fibra ottica emana luce fredda in quanto non c’è trasporto di calore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fibra ottica non trasporta elettricità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fibra ottica emana luce pura poiché priva di raggi UVA ed Infrarossi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possibilità di sottoporre la coltura a intermittenze luce/buio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indipendenza dalle condizioni atmosferiche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conferire, in ogni fase di sviluppo della coltura microalgale, l’intensità luminosa ottimale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è possibile integrare nel sistema di illuminazione processi FER 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143504" y="1600202"/>
            <a:ext cx="3543296" cy="4525963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</p:txBody>
      </p:sp>
      <p:pic>
        <p:nvPicPr>
          <p:cNvPr id="7" name="Immagin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928802"/>
            <a:ext cx="48577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4572000" cy="239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214422"/>
            <a:ext cx="6893482" cy="421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Confronto con lo stato dell’arte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-2" y="928671"/>
          <a:ext cx="9144004" cy="59293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455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213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Spazio occupato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64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Perdita di H</a:t>
                      </a:r>
                      <a:r>
                        <a:rPr lang="it-IT" sz="12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Molto 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Può determinare la precipitazione di sali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64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Perdita di CO</a:t>
                      </a:r>
                      <a:r>
                        <a:rPr lang="it-IT" sz="12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Dipende dalla profondità delle vasche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213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Consumo di CO</a:t>
                      </a:r>
                      <a:r>
                        <a:rPr lang="it-IT" sz="12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Medio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Medio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Medio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123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Concentrazione dell’O</a:t>
                      </a:r>
                      <a:r>
                        <a:rPr lang="it-IT" sz="12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Generalmente bassa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Il gas è rilasciato liberamente dalla superficie delle vasche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L’ossigeno deve essere rimosso causa inibizione della reazione di fotosintesi e problemi di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Times New Roman" pitchFamily="18" charset="0"/>
                          <a:cs typeface="Times New Roman" pitchFamily="18" charset="0"/>
                        </a:rPr>
                        <a:t>fotossidazione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426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Efficienza </a:t>
                      </a:r>
                      <a:r>
                        <a:rPr lang="it-IT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fotosintetica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Molto 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Spettro radiativo mirato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64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Temperatura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Molto variabile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E’ in funzione della profondità delle vasche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Spesso è richiesto un sistema accessorio di raffreddamento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Controllata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Con pannelli radianti a pavimento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820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Rimescolamento alghe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Si utilizzano pale rotanti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Avviene mediante l’immissione di gas (miscela aria e CO</a:t>
                      </a:r>
                      <a:r>
                        <a:rPr lang="it-IT" sz="12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Servono minori miscelazioni poiché non ci sono zone d’ombra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64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Pulizia degli impianti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Non richiesta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Richiesta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Richiesta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Più facile da effettuare rispetto ai </a:t>
                      </a:r>
                      <a:r>
                        <a:rPr lang="it-IT" sz="1200" dirty="0" err="1">
                          <a:latin typeface="Times New Roman" pitchFamily="18" charset="0"/>
                          <a:cs typeface="Times New Roman" pitchFamily="18" charset="0"/>
                        </a:rPr>
                        <a:t>fotobioreattori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-4" y="928670"/>
          <a:ext cx="9144004" cy="4286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VARIABILI OPERATIVE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OPEN PONDS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FOTOBIOREATTORE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PBRC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428604"/>
          <a:ext cx="9144000" cy="64293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922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Rischio di contaminazione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Elevato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Dipende dalle caratteristiche chimico-fisiche del mezzo di coltura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39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Qualità della biomassa algale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Variabile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Riproducibile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Riproducibile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45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Concentrazione media della biomassa algale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0.15 - 0.5 [g/l]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5 - 8 [g/l]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Molto 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Si punta ai 20 [g/l]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97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Flessibilità di produzione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Solo un numero limitato di specie, difficoltà nel modificare le condizioni chimico-fisiche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Possibilità di variare le condizioni chimico-fisiche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Possibilità di variare le condizioni chimico-fisiche e i cicli di riproduzione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115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Dipendenza dalle condizioni atmosferiche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Media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Luce artificiale e temperatura controllata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Possibilità di sfruttare luce naturale indirettamente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216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Tempo di avvio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Times New Roman" pitchFamily="18" charset="0"/>
                          <a:cs typeface="Times New Roman" pitchFamily="18" charset="0"/>
                        </a:rPr>
                        <a:t>6-8 settimane</a:t>
                      </a:r>
                      <a:endParaRPr lang="it-I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1-4 settimane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Times New Roman" pitchFamily="18" charset="0"/>
                          <a:cs typeface="Times New Roman" pitchFamily="18" charset="0"/>
                        </a:rPr>
                        <a:t>&lt; 1 settimana</a:t>
                      </a:r>
                      <a:endParaRPr lang="it-IT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1392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Produttività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Media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Dipende dalle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condizioni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ambientali e dalle caratteristiche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tecniche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dell’impianto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  <a:tr h="922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Costi di raccolta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Alti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Dipendono dalla specie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Bassi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Sono dovuti all’elevata concentrazione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Molto Bassi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 pitchFamily="18" charset="0"/>
                          <a:cs typeface="Times New Roman" pitchFamily="18" charset="0"/>
                        </a:rPr>
                        <a:t>Elevata concentrazione Separazione e raccolta in coda alla fase di crescita</a:t>
                      </a:r>
                      <a:endParaRPr lang="it-IT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-4" y="0"/>
          <a:ext cx="9144004" cy="45254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452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VARIABILI OPERATIVE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OPEN PONDS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Times New Roman" pitchFamily="18" charset="0"/>
                          <a:cs typeface="Times New Roman" pitchFamily="18" charset="0"/>
                        </a:rPr>
                        <a:t>FOTOBIOREATTORE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PBRC</a:t>
                      </a:r>
                      <a:endParaRPr lang="it-IT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79" marR="36679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Analisi di redditività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= 2.5 [m]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 = 2.5 [m]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8 [m]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 = 2 [m]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= 2.4 [m] 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= 0.25 [m]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= c/s = 32 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 = 80 [m]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= s h = 0.6 [m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sezioni quotate.jpg"/>
          <p:cNvPicPr/>
          <p:nvPr/>
        </p:nvPicPr>
        <p:blipFill>
          <a:blip r:embed="rId2"/>
          <a:srcRect l="6965" t="7899" r="7715"/>
          <a:stretch>
            <a:fillRect/>
          </a:stretch>
        </p:blipFill>
        <p:spPr>
          <a:xfrm>
            <a:off x="2643174" y="928670"/>
            <a:ext cx="6500826" cy="5929330"/>
          </a:xfrm>
          <a:prstGeom prst="rect">
            <a:avLst/>
          </a:prstGeom>
        </p:spPr>
      </p:pic>
      <p:sp>
        <p:nvSpPr>
          <p:cNvPr id="11" name="Parentesi quadra aperta 10"/>
          <p:cNvSpPr/>
          <p:nvPr/>
        </p:nvSpPr>
        <p:spPr>
          <a:xfrm rot="16200000">
            <a:off x="7715272" y="2571744"/>
            <a:ext cx="428628" cy="1143008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quadra aperta 11"/>
          <p:cNvSpPr/>
          <p:nvPr/>
        </p:nvSpPr>
        <p:spPr>
          <a:xfrm rot="16200000">
            <a:off x="6607983" y="2607463"/>
            <a:ext cx="428628" cy="1071570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rentesi quadra aperta 12"/>
          <p:cNvSpPr/>
          <p:nvPr/>
        </p:nvSpPr>
        <p:spPr>
          <a:xfrm rot="16200000">
            <a:off x="5536413" y="2607463"/>
            <a:ext cx="428628" cy="1071570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arentesi quadra aperta 13"/>
          <p:cNvSpPr/>
          <p:nvPr/>
        </p:nvSpPr>
        <p:spPr>
          <a:xfrm rot="16200000">
            <a:off x="4429124" y="2571744"/>
            <a:ext cx="428628" cy="1143008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/>
          <p:cNvCxnSpPr/>
          <p:nvPr/>
        </p:nvCxnSpPr>
        <p:spPr>
          <a:xfrm rot="5400000" flipH="1" flipV="1">
            <a:off x="6500826" y="2071678"/>
            <a:ext cx="171451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13" idx="2"/>
          </p:cNvCxnSpPr>
          <p:nvPr/>
        </p:nvCxnSpPr>
        <p:spPr>
          <a:xfrm rot="10800000">
            <a:off x="6286512" y="1285860"/>
            <a:ext cx="1588" cy="16430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4" idx="2"/>
          </p:cNvCxnSpPr>
          <p:nvPr/>
        </p:nvCxnSpPr>
        <p:spPr>
          <a:xfrm rot="10800000">
            <a:off x="5214942" y="1285860"/>
            <a:ext cx="1588" cy="16430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11" idx="2"/>
          </p:cNvCxnSpPr>
          <p:nvPr/>
        </p:nvCxnSpPr>
        <p:spPr>
          <a:xfrm rot="10800000">
            <a:off x="8501090" y="1285860"/>
            <a:ext cx="1588" cy="16430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4" idx="0"/>
          </p:cNvCxnSpPr>
          <p:nvPr/>
        </p:nvCxnSpPr>
        <p:spPr>
          <a:xfrm flipV="1">
            <a:off x="4071934" y="1285860"/>
            <a:ext cx="1588" cy="16430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572395" y="3429000"/>
            <a:ext cx="57150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x2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500826" y="3429000"/>
            <a:ext cx="5715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x2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429256" y="3429000"/>
            <a:ext cx="5715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x2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57686" y="3429000"/>
            <a:ext cx="5715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x2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Analisi di redditività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Q = 2 [m</a:t>
            </a:r>
            <a:r>
              <a:rPr lang="it-IT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/h]           v = 3.333 [m/h]          t = 24 [h]</a:t>
            </a:r>
          </a:p>
          <a:p>
            <a:pPr>
              <a:buNone/>
            </a:pP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Chlorella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BEIJ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Un raddoppio ogni 6 [h]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it-IT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= 0.18 [h</a:t>
            </a:r>
            <a:r>
              <a:rPr lang="it-IT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] 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it-IT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= 1.34 [g/l]              ρ</a:t>
            </a:r>
            <a:r>
              <a:rPr lang="it-IT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= 21.34 [g/l]</a:t>
            </a: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                 40 [kg/h] = 960 [kg/giorno]</a:t>
            </a: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4071934" y="1785926"/>
            <a:ext cx="1643074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571744"/>
            <a:ext cx="3286148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2357422" y="107154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5929322" y="114298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3714744" y="3214686"/>
            <a:ext cx="428628" cy="14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714744" y="3357562"/>
            <a:ext cx="428628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2500298" y="407194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29132"/>
            <a:ext cx="9144000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Analisi di redditività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-1" y="1071547"/>
          <a:ext cx="9144000" cy="5786451"/>
        </p:xfrm>
        <a:graphic>
          <a:graphicData uri="http://schemas.openxmlformats.org/drawingml/2006/table">
            <a:tbl>
              <a:tblPr firstRow="1" firstCol="1" lastCol="1">
                <a:tableStyleId>{69C7853C-536D-4A76-A0AE-DD22124D55A5}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80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VARIABILE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UNITA’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RACEWAY PONDS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FOTOBIO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REATTORI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PBRC*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62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Produzione annuale di biomassa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1815" algn="ctr"/>
                          <a:tab pos="1104265" algn="r"/>
                        </a:tabLs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kg y</a:t>
                      </a:r>
                      <a:r>
                        <a:rPr lang="it-IT" sz="1800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192000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8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Produttività volumetrica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kg m</a:t>
                      </a:r>
                      <a:r>
                        <a:rPr lang="it-IT" sz="1800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it-IT" sz="1800" baseline="3000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0.117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1.535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8.42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8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Produttività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areale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kg m</a:t>
                      </a:r>
                      <a:r>
                        <a:rPr lang="it-IT" sz="1800" baseline="3000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it-IT" sz="1800" baseline="3000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0.035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0.048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21.04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8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Concentrazione Biomassa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kg m</a:t>
                      </a:r>
                      <a:r>
                        <a:rPr lang="it-IT" sz="1800" baseline="3000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21.34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8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Velocità di diluizione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it-IT" sz="1800" baseline="3000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0.250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0.384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0.395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8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Area Necessaria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it-IT" sz="1800" baseline="30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7828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 pitchFamily="18" charset="0"/>
                          <a:cs typeface="Times New Roman" pitchFamily="18" charset="0"/>
                        </a:rPr>
                        <a:t>5681</a:t>
                      </a:r>
                      <a:endParaRPr lang="it-IT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Conclusioni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PBRC unisce la semplicità strutturale delle open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ponds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l’elevata produttività dei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fotobioreattori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Utilizzando una superficie poco estesa, è in grado sia di produrre un elevata quantità di biomassa, sia di separare la stessa in diverse componenti da destinare a mercati differenti</a:t>
            </a: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costi capitali stimati dell’impianto sono molto contenuti (circa 150 000 €), mentre quelli operativi potrebbero essere troppo elevati per giustificare una produzione concorrenziale con le altre tecnologie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Sarà fondamentale l’integrazione dell’impianto con fonti energetiche rinnovabili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Date le contenute dimensioni sarà possibile posizionarlo in prossimità di impianti di generazione elettrica, di trattamento acque reflue e/o di produzione di biogas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questa relazione si è fatta un’analisi generale e un dimensionamento di massima: prima che il PBRC possa essere effettivamente realizzato, saranno strettamente necessari approfondimenti teorici e prove sperimentali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Le Microalghe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2"/>
            <a:ext cx="4043363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raccolta e l’utilizzo di microalghe è una pratica molto antica, addirittura risalente alle civiltà precolombiane.</a:t>
            </a:r>
          </a:p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Gli Aztechi, più di 5000 anni fa, coltivavano 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Spirulina </a:t>
            </a:r>
            <a:r>
              <a:rPr lang="it-IT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nel lago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Texcoco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 Messico.</a:t>
            </a:r>
          </a:p>
          <a:p>
            <a:pPr>
              <a:buNone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Presso la popolazione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Kanembu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del Ciad e della Nigeria viene raccolta ancora oggi nel lago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Kossorom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filtrata ed essiccata, viene variamente utilizzata in forme culinarie tra cui la </a:t>
            </a:r>
            <a:r>
              <a:rPr lang="it-IT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souce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una sorta di brodo vegetale molto nutriente.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pirulinaladies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714877" y="1857364"/>
            <a:ext cx="4214843" cy="328614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Le Microalghe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500702"/>
          </a:xfrm>
        </p:spPr>
        <p:txBody>
          <a:bodyPr/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microalghe sono microrganismi unicellulari,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fotoautotrofi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presenti in tutti gli ecosistemi della terra, in grado di adattarsi a diverse condizioni ambientali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Grazie alla loro semplice struttura possono crescere molto rapidamente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 stima che esistono più di 50 000 specie di microalghe, ma solo un numero limitato (circa 30 000) sono state studiate e analizzate</a:t>
            </a:r>
          </a:p>
          <a:p>
            <a:pPr algn="ctr"/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4286256"/>
            <a:ext cx="45720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Prodotti e Applicazioni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5257798"/>
          </a:xfrm>
        </p:spPr>
        <p:txBody>
          <a:bodyPr>
            <a:normAutofit lnSpcReduction="10000"/>
          </a:bodyPr>
          <a:lstStyle/>
          <a:p>
            <a:endParaRPr lang="it-IT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Biocombustibili</a:t>
            </a:r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Integratori dietetici</a:t>
            </a:r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Proteine per uso alimentare</a:t>
            </a:r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Proteine per uso farmaceutico</a:t>
            </a:r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Acidi grassi ω-3</a:t>
            </a:r>
          </a:p>
          <a:p>
            <a:r>
              <a:rPr lang="it-I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Carotenoidi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Mangimi</a:t>
            </a:r>
          </a:p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Cosmetici</a:t>
            </a:r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5257798"/>
          </a:xfrm>
        </p:spPr>
        <p:txBody>
          <a:bodyPr>
            <a:normAutofit lnSpcReduction="10000"/>
          </a:bodyPr>
          <a:lstStyle/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Mitigazione delle emissioni di gas a effetto serra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Trattamento delle acque reflue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214546" y="1214422"/>
            <a:ext cx="484632" cy="8572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5929322" y="1285860"/>
            <a:ext cx="484632" cy="10001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pollu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28604"/>
            <a:ext cx="4143404" cy="6202474"/>
          </a:xfrm>
          <a:prstGeom prst="rect">
            <a:avLst/>
          </a:prstGeom>
        </p:spPr>
      </p:pic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928662" y="2357430"/>
          <a:ext cx="7500990" cy="44866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00198"/>
                <a:gridCol w="1500198"/>
                <a:gridCol w="1500198"/>
                <a:gridCol w="1500198"/>
                <a:gridCol w="1500198"/>
              </a:tblGrid>
              <a:tr h="1049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Fonte vegetale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Contenuto lipidico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(% olio/ss)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Rendimento in olio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(L olio/ha anno)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Suolo Utilizzato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(m</a:t>
                      </a:r>
                      <a:r>
                        <a:rPr lang="it-IT" sz="1600" baseline="30000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anno/kg biodiesel)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Produttività di biodiesel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(kg biodiesel/ha anno)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Mais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Canapa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Soia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636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562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Jatropha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741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656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Camelina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915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809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Colza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862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Girasole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1070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946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Ricino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1307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1 156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Palma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5366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4 747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latin typeface="Times New Roman" pitchFamily="18" charset="0"/>
                          <a:cs typeface="Times New Roman" pitchFamily="18" charset="0"/>
                        </a:rPr>
                        <a:t>Microalga</a:t>
                      </a:r>
                      <a:r>
                        <a:rPr lang="it-IT" sz="1600" baseline="30000" dirty="0" err="1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58 700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51 927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Microalga</a:t>
                      </a:r>
                      <a:r>
                        <a:rPr lang="it-IT" sz="1600" baseline="3000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97 800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86 515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4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Microalga</a:t>
                      </a:r>
                      <a:r>
                        <a:rPr lang="it-IT" sz="1600" baseline="300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136 900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lang="it-IT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latin typeface="Times New Roman" pitchFamily="18" charset="0"/>
                          <a:cs typeface="Times New Roman" pitchFamily="18" charset="0"/>
                        </a:rPr>
                        <a:t>121 104</a:t>
                      </a:r>
                      <a:endParaRPr lang="it-IT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285720" y="2786058"/>
          <a:ext cx="5576590" cy="37976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71703"/>
                <a:gridCol w="3504887"/>
              </a:tblGrid>
              <a:tr h="642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/>
                        <a:t>Specie Microalgale 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/>
                        <a:t>Tasso di fissazione di CO</a:t>
                      </a:r>
                      <a:r>
                        <a:rPr lang="it-IT" sz="1800" b="1" baseline="-25000" dirty="0"/>
                        <a:t>2</a:t>
                      </a:r>
                      <a:r>
                        <a:rPr lang="it-IT" sz="1800" b="1" dirty="0"/>
                        <a:t> (g/m</a:t>
                      </a:r>
                      <a:r>
                        <a:rPr lang="it-IT" sz="1800" b="1" baseline="30000" dirty="0"/>
                        <a:t>3</a:t>
                      </a:r>
                      <a:r>
                        <a:rPr lang="it-IT" sz="1800" b="1" dirty="0"/>
                        <a:t>/h) o efficienza di rimozione (%)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/>
                        <a:t>Chlorogleopsis</a:t>
                      </a:r>
                      <a:r>
                        <a:rPr lang="it-IT" sz="1800" dirty="0"/>
                        <a:t> sp. 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/>
                        <a:t>0.8 - 1.9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/>
                        <a:t>Chlorella</a:t>
                      </a:r>
                      <a:r>
                        <a:rPr lang="it-IT" sz="1800" dirty="0"/>
                        <a:t> sp. 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/>
                        <a:t>16 - 58%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/>
                        <a:t>Chlorella</a:t>
                      </a:r>
                      <a:r>
                        <a:rPr lang="it-IT" sz="1800" dirty="0"/>
                        <a:t> sp. NCTU-2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/>
                        <a:t>63%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/>
                        <a:t>Chlorella</a:t>
                      </a:r>
                      <a:r>
                        <a:rPr lang="it-IT" sz="1800" dirty="0"/>
                        <a:t> sp. 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/>
                        <a:t>10 - 50%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/>
                        <a:t>Chlorella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vulgaris</a:t>
                      </a:r>
                      <a:r>
                        <a:rPr lang="it-IT" sz="1800" dirty="0"/>
                        <a:t> 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/>
                        <a:t>128 - 141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/>
                        <a:t>Chlorella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vulgaris</a:t>
                      </a:r>
                      <a:r>
                        <a:rPr lang="it-IT" sz="1800" dirty="0"/>
                        <a:t> 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/>
                        <a:t>80 - 260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/>
                        <a:t>Chlorella vulgaris 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/>
                        <a:t>148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/>
                        <a:t>Euglena gracilis 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/>
                        <a:t>3.1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/>
                        <a:t>Porphyridium sp.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/>
                        <a:t>3 - 18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/>
                        <a:t>S. platensis 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/>
                        <a:t>38.3 - 60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ttp://www.fao.org/docrep/w7241e/w7241e15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000496" y="1285860"/>
            <a:ext cx="406876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643050"/>
            <a:ext cx="66437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643050"/>
            <a:ext cx="47149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Metabolismo e Crescita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egnaposto contenuto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Specie di alga       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Nutrienti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Luce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Livello pH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Miscelazione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Temperatura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Prodotto finale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Condizioni di crescita</a:t>
            </a: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it-IT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&lt; pH &lt; 9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Evitare sedimentazione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Esposizione alla luce</a:t>
            </a:r>
          </a:p>
          <a:p>
            <a:pPr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&lt; T &lt; 35 [°C]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3143240" y="1785926"/>
            <a:ext cx="1214446" cy="21431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1928794" y="2285992"/>
            <a:ext cx="1571636" cy="19888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2428860" y="2786058"/>
            <a:ext cx="1407036" cy="21431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1928794" y="3286124"/>
            <a:ext cx="1785950" cy="21431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2643174" y="3786190"/>
            <a:ext cx="2143140" cy="19888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3071802" y="4357694"/>
            <a:ext cx="1357322" cy="142876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730271">
            <a:off x="2982656" y="5068035"/>
            <a:ext cx="1800567" cy="18279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w7241e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142984"/>
            <a:ext cx="4071966" cy="469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Produzione su larga scala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57202" y="1142984"/>
            <a:ext cx="4040188" cy="857255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Sistemi aperti 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(OPEN PONDS)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643438" y="1071546"/>
            <a:ext cx="4041775" cy="928693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Sistemi chiusi</a:t>
            </a:r>
          </a:p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(FOTOBIOREATTORI)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071966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434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357430"/>
            <a:ext cx="41434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357430"/>
            <a:ext cx="4286280" cy="410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357430"/>
            <a:ext cx="4000528" cy="407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143116"/>
            <a:ext cx="42148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Immagine 1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714620"/>
            <a:ext cx="65008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2857496"/>
            <a:ext cx="57150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Confronto tra </a:t>
            </a:r>
            <a:br>
              <a:rPr lang="it-I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sistemi aperti e sistemi chiusi 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285860"/>
            <a:ext cx="4040188" cy="571503"/>
          </a:xfrm>
        </p:spPr>
        <p:txBody>
          <a:bodyPr/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 PONDS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7158" y="1857364"/>
            <a:ext cx="4214842" cy="4786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Vantaggi: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Bassi costi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Bassa concentrazione di O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Svantaggi: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Alta perdita di H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e di CO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Bassa efficienza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fotosintetica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Alto rischio contaminazione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Bassa concentrazione biomassa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Dipendenza condizioni atmosferiche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Elevato spazio occupato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285861"/>
            <a:ext cx="4041775" cy="571503"/>
          </a:xfrm>
        </p:spPr>
        <p:txBody>
          <a:bodyPr/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FOTOBIOREATTORI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1857364"/>
            <a:ext cx="4284691" cy="4786346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Vantaggi: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Alta efficienza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fotosintetica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Alta concentrazione biomassa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Bassa perdita di H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e di CO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Minore spazio richiesto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Basso rischio contaminazione</a:t>
            </a:r>
          </a:p>
          <a:p>
            <a:pPr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Svantaggi: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Alta concentrazione di O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Alta temperatura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Costi molto elevati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fotobioreattore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oggetto della relazione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PhotoBioReactor</a:t>
            </a: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endParaRPr lang="it-IT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Photobioreactor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egnaposto contenuto 5" descr="assieme pbrc 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3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43504" y="4929198"/>
            <a:ext cx="40004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Stagno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Cemento armato vibrato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Coibentato termicamente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Pannelli Radianti</a:t>
            </a:r>
          </a:p>
          <a:p>
            <a:pPr>
              <a:buFont typeface="Arial" pitchFamily="34" charset="0"/>
              <a:buChar char="•"/>
            </a:pPr>
            <a:endParaRPr lang="it-IT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16" name="Parentesi graffa aperta 15"/>
          <p:cNvSpPr/>
          <p:nvPr/>
        </p:nvSpPr>
        <p:spPr>
          <a:xfrm rot="3350403">
            <a:off x="3561433" y="321649"/>
            <a:ext cx="714380" cy="4040809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571604" y="157161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Macrovolume di coltura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arentesi graffa aperta 17"/>
          <p:cNvSpPr/>
          <p:nvPr/>
        </p:nvSpPr>
        <p:spPr>
          <a:xfrm rot="3310414">
            <a:off x="1269670" y="3252104"/>
            <a:ext cx="836837" cy="1094023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0" y="2857496"/>
            <a:ext cx="257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Macrovolume di raccolta</a:t>
            </a: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1285</Words>
  <Application>Microsoft Office PowerPoint</Application>
  <PresentationFormat>Presentazione su schermo (4:3)</PresentationFormat>
  <Paragraphs>390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UNIVERSITA’ DEGLI STUDI DI PAVIA FACOLTA’ DI INGEGNERIA CORSO DI LAUREA IN INGEGNERIA MECCANICA  (in collaborazione con il Politecnico di Milano)</vt:lpstr>
      <vt:lpstr>Le Microalghe</vt:lpstr>
      <vt:lpstr>Le Microalghe</vt:lpstr>
      <vt:lpstr>Prodotti e Applicazioni</vt:lpstr>
      <vt:lpstr>Metabolismo e Crescita</vt:lpstr>
      <vt:lpstr>Produzione su larga scala</vt:lpstr>
      <vt:lpstr>Confronto tra  sistemi aperti e sistemi chiusi </vt:lpstr>
      <vt:lpstr>Il fotobioreattore oggetto della relazione</vt:lpstr>
      <vt:lpstr>Photobioreactor Continuous</vt:lpstr>
      <vt:lpstr>Funzionamento PBRC</vt:lpstr>
      <vt:lpstr>Vantaggi dell’illuminazione nel PBRC</vt:lpstr>
      <vt:lpstr>Confronto con lo stato dell’arte</vt:lpstr>
      <vt:lpstr>Diapositiva 13</vt:lpstr>
      <vt:lpstr>Analisi di redditività</vt:lpstr>
      <vt:lpstr>Analisi di redditività</vt:lpstr>
      <vt:lpstr>Analisi di redditività</vt:lpstr>
      <vt:lpstr>Conclusioni</vt:lpstr>
      <vt:lpstr>Conclusioni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Lella</cp:lastModifiedBy>
  <cp:revision>137</cp:revision>
  <dcterms:created xsi:type="dcterms:W3CDTF">2015-04-26T11:25:04Z</dcterms:created>
  <dcterms:modified xsi:type="dcterms:W3CDTF">2015-04-29T11:29:04Z</dcterms:modified>
</cp:coreProperties>
</file>